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3" r:id="rId6"/>
    <p:sldId id="261" r:id="rId7"/>
    <p:sldId id="265" r:id="rId8"/>
    <p:sldId id="264" r:id="rId9"/>
    <p:sldId id="262" r:id="rId10"/>
    <p:sldId id="25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18"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a:p>
        </p:txBody>
      </p:sp>
      <p:sp>
        <p:nvSpPr>
          <p:cNvPr id="4" name="Marcador de fecha 3"/>
          <p:cNvSpPr>
            <a:spLocks noGrp="1"/>
          </p:cNvSpPr>
          <p:nvPr>
            <p:ph type="dt" sz="half" idx="10"/>
          </p:nvPr>
        </p:nvSpPr>
        <p:spPr/>
        <p:txBody>
          <a:bodyPr/>
          <a:lstStyle/>
          <a:p>
            <a:fld id="{B383E0CF-E369-4F4C-BA20-7A35EC6A7F52}" type="datetimeFigureOut">
              <a:rPr lang="en-US" smtClean="0"/>
              <a:t>3/9/2021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6A3EDC92-D5BA-45E1-8B35-C42A260924EC}" type="slidenum">
              <a:rPr lang="en-US" smtClean="0"/>
              <a:t>‹Nº›</a:t>
            </a:fld>
            <a:endParaRPr lang="en-US"/>
          </a:p>
        </p:txBody>
      </p:sp>
    </p:spTree>
    <p:extLst>
      <p:ext uri="{BB962C8B-B14F-4D97-AF65-F5344CB8AC3E}">
        <p14:creationId xmlns:p14="http://schemas.microsoft.com/office/powerpoint/2010/main" val="3275813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383E0CF-E369-4F4C-BA20-7A35EC6A7F52}" type="datetimeFigureOut">
              <a:rPr lang="en-US" smtClean="0"/>
              <a:t>3/9/2021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6A3EDC92-D5BA-45E1-8B35-C42A260924EC}" type="slidenum">
              <a:rPr lang="en-US" smtClean="0"/>
              <a:t>‹Nº›</a:t>
            </a:fld>
            <a:endParaRPr lang="en-US"/>
          </a:p>
        </p:txBody>
      </p:sp>
    </p:spTree>
    <p:extLst>
      <p:ext uri="{BB962C8B-B14F-4D97-AF65-F5344CB8AC3E}">
        <p14:creationId xmlns:p14="http://schemas.microsoft.com/office/powerpoint/2010/main" val="1143323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383E0CF-E369-4F4C-BA20-7A35EC6A7F52}" type="datetimeFigureOut">
              <a:rPr lang="en-US" smtClean="0"/>
              <a:t>3/9/2021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6A3EDC92-D5BA-45E1-8B35-C42A260924EC}" type="slidenum">
              <a:rPr lang="en-US" smtClean="0"/>
              <a:t>‹Nº›</a:t>
            </a:fld>
            <a:endParaRPr lang="en-US"/>
          </a:p>
        </p:txBody>
      </p:sp>
    </p:spTree>
    <p:extLst>
      <p:ext uri="{BB962C8B-B14F-4D97-AF65-F5344CB8AC3E}">
        <p14:creationId xmlns:p14="http://schemas.microsoft.com/office/powerpoint/2010/main" val="87291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10"/>
          </p:nvPr>
        </p:nvSpPr>
        <p:spPr/>
        <p:txBody>
          <a:bodyPr/>
          <a:lstStyle/>
          <a:p>
            <a:fld id="{B383E0CF-E369-4F4C-BA20-7A35EC6A7F52}" type="datetimeFigureOut">
              <a:rPr lang="en-US" smtClean="0"/>
              <a:t>3/9/2021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6A3EDC92-D5BA-45E1-8B35-C42A260924EC}" type="slidenum">
              <a:rPr lang="en-US" smtClean="0"/>
              <a:t>‹Nº›</a:t>
            </a:fld>
            <a:endParaRPr lang="en-US"/>
          </a:p>
        </p:txBody>
      </p:sp>
    </p:spTree>
    <p:extLst>
      <p:ext uri="{BB962C8B-B14F-4D97-AF65-F5344CB8AC3E}">
        <p14:creationId xmlns:p14="http://schemas.microsoft.com/office/powerpoint/2010/main" val="2780348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383E0CF-E369-4F4C-BA20-7A35EC6A7F52}" type="datetimeFigureOut">
              <a:rPr lang="en-US" smtClean="0"/>
              <a:t>3/9/2021</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6A3EDC92-D5BA-45E1-8B35-C42A260924EC}" type="slidenum">
              <a:rPr lang="en-US" smtClean="0"/>
              <a:t>‹Nº›</a:t>
            </a:fld>
            <a:endParaRPr lang="en-US"/>
          </a:p>
        </p:txBody>
      </p:sp>
    </p:spTree>
    <p:extLst>
      <p:ext uri="{BB962C8B-B14F-4D97-AF65-F5344CB8AC3E}">
        <p14:creationId xmlns:p14="http://schemas.microsoft.com/office/powerpoint/2010/main" val="3142174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fecha 4"/>
          <p:cNvSpPr>
            <a:spLocks noGrp="1"/>
          </p:cNvSpPr>
          <p:nvPr>
            <p:ph type="dt" sz="half" idx="10"/>
          </p:nvPr>
        </p:nvSpPr>
        <p:spPr/>
        <p:txBody>
          <a:bodyPr/>
          <a:lstStyle/>
          <a:p>
            <a:fld id="{B383E0CF-E369-4F4C-BA20-7A35EC6A7F52}" type="datetimeFigureOut">
              <a:rPr lang="en-US" smtClean="0"/>
              <a:t>3/9/2021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6A3EDC92-D5BA-45E1-8B35-C42A260924EC}" type="slidenum">
              <a:rPr lang="en-US" smtClean="0"/>
              <a:t>‹Nº›</a:t>
            </a:fld>
            <a:endParaRPr lang="en-US"/>
          </a:p>
        </p:txBody>
      </p:sp>
    </p:spTree>
    <p:extLst>
      <p:ext uri="{BB962C8B-B14F-4D97-AF65-F5344CB8AC3E}">
        <p14:creationId xmlns:p14="http://schemas.microsoft.com/office/powerpoint/2010/main" val="209842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Marcador de fecha 6"/>
          <p:cNvSpPr>
            <a:spLocks noGrp="1"/>
          </p:cNvSpPr>
          <p:nvPr>
            <p:ph type="dt" sz="half" idx="10"/>
          </p:nvPr>
        </p:nvSpPr>
        <p:spPr/>
        <p:txBody>
          <a:bodyPr/>
          <a:lstStyle/>
          <a:p>
            <a:fld id="{B383E0CF-E369-4F4C-BA20-7A35EC6A7F52}" type="datetimeFigureOut">
              <a:rPr lang="en-US" smtClean="0"/>
              <a:t>3/9/2021</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6A3EDC92-D5BA-45E1-8B35-C42A260924EC}" type="slidenum">
              <a:rPr lang="en-US" smtClean="0"/>
              <a:t>‹Nº›</a:t>
            </a:fld>
            <a:endParaRPr lang="en-US"/>
          </a:p>
        </p:txBody>
      </p:sp>
    </p:spTree>
    <p:extLst>
      <p:ext uri="{BB962C8B-B14F-4D97-AF65-F5344CB8AC3E}">
        <p14:creationId xmlns:p14="http://schemas.microsoft.com/office/powerpoint/2010/main" val="298922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fld id="{B383E0CF-E369-4F4C-BA20-7A35EC6A7F52}" type="datetimeFigureOut">
              <a:rPr lang="en-US" smtClean="0"/>
              <a:t>3/9/2021</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6A3EDC92-D5BA-45E1-8B35-C42A260924EC}" type="slidenum">
              <a:rPr lang="en-US" smtClean="0"/>
              <a:t>‹Nº›</a:t>
            </a:fld>
            <a:endParaRPr lang="en-US"/>
          </a:p>
        </p:txBody>
      </p:sp>
    </p:spTree>
    <p:extLst>
      <p:ext uri="{BB962C8B-B14F-4D97-AF65-F5344CB8AC3E}">
        <p14:creationId xmlns:p14="http://schemas.microsoft.com/office/powerpoint/2010/main" val="3391247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383E0CF-E369-4F4C-BA20-7A35EC6A7F52}" type="datetimeFigureOut">
              <a:rPr lang="en-US" smtClean="0"/>
              <a:t>3/9/2021</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6A3EDC92-D5BA-45E1-8B35-C42A260924EC}" type="slidenum">
              <a:rPr lang="en-US" smtClean="0"/>
              <a:t>‹Nº›</a:t>
            </a:fld>
            <a:endParaRPr lang="en-US"/>
          </a:p>
        </p:txBody>
      </p:sp>
    </p:spTree>
    <p:extLst>
      <p:ext uri="{BB962C8B-B14F-4D97-AF65-F5344CB8AC3E}">
        <p14:creationId xmlns:p14="http://schemas.microsoft.com/office/powerpoint/2010/main" val="2273288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383E0CF-E369-4F4C-BA20-7A35EC6A7F52}" type="datetimeFigureOut">
              <a:rPr lang="en-US" smtClean="0"/>
              <a:t>3/9/2021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6A3EDC92-D5BA-45E1-8B35-C42A260924EC}" type="slidenum">
              <a:rPr lang="en-US" smtClean="0"/>
              <a:t>‹Nº›</a:t>
            </a:fld>
            <a:endParaRPr lang="en-US"/>
          </a:p>
        </p:txBody>
      </p:sp>
    </p:spTree>
    <p:extLst>
      <p:ext uri="{BB962C8B-B14F-4D97-AF65-F5344CB8AC3E}">
        <p14:creationId xmlns:p14="http://schemas.microsoft.com/office/powerpoint/2010/main" val="3888798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383E0CF-E369-4F4C-BA20-7A35EC6A7F52}" type="datetimeFigureOut">
              <a:rPr lang="en-US" smtClean="0"/>
              <a:t>3/9/2021</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6A3EDC92-D5BA-45E1-8B35-C42A260924EC}" type="slidenum">
              <a:rPr lang="en-US" smtClean="0"/>
              <a:t>‹Nº›</a:t>
            </a:fld>
            <a:endParaRPr lang="en-US"/>
          </a:p>
        </p:txBody>
      </p:sp>
    </p:spTree>
    <p:extLst>
      <p:ext uri="{BB962C8B-B14F-4D97-AF65-F5344CB8AC3E}">
        <p14:creationId xmlns:p14="http://schemas.microsoft.com/office/powerpoint/2010/main" val="2998418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83E0CF-E369-4F4C-BA20-7A35EC6A7F52}" type="datetimeFigureOut">
              <a:rPr lang="en-US" smtClean="0"/>
              <a:t>3/9/2021</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EDC92-D5BA-45E1-8B35-C42A260924EC}" type="slidenum">
              <a:rPr lang="en-US" smtClean="0"/>
              <a:t>‹Nº›</a:t>
            </a:fld>
            <a:endParaRPr lang="en-US"/>
          </a:p>
        </p:txBody>
      </p:sp>
    </p:spTree>
    <p:extLst>
      <p:ext uri="{BB962C8B-B14F-4D97-AF65-F5344CB8AC3E}">
        <p14:creationId xmlns:p14="http://schemas.microsoft.com/office/powerpoint/2010/main" val="1081293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7952" y="160338"/>
            <a:ext cx="10515600" cy="6376497"/>
          </a:xfrm>
          <a:solidFill>
            <a:schemeClr val="accent6"/>
          </a:solidFill>
        </p:spPr>
        <p:txBody>
          <a:bodyPr/>
          <a:lstStyle/>
          <a:p>
            <a:pPr algn="ctr"/>
            <a:r>
              <a:rPr lang="es-ES" dirty="0">
                <a:solidFill>
                  <a:schemeClr val="bg1"/>
                </a:solidFill>
              </a:rPr>
              <a:t> </a:t>
            </a:r>
            <a:br>
              <a:rPr lang="es-ES" dirty="0">
                <a:solidFill>
                  <a:schemeClr val="bg1"/>
                </a:solidFill>
              </a:rPr>
            </a:br>
            <a:br>
              <a:rPr lang="es-ES" dirty="0">
                <a:solidFill>
                  <a:schemeClr val="bg1"/>
                </a:solidFill>
              </a:rPr>
            </a:br>
            <a:br>
              <a:rPr lang="es-ES" dirty="0">
                <a:solidFill>
                  <a:schemeClr val="bg1"/>
                </a:solidFill>
              </a:rPr>
            </a:br>
            <a:br>
              <a:rPr lang="es-ES" dirty="0">
                <a:solidFill>
                  <a:schemeClr val="bg1"/>
                </a:solidFill>
              </a:rPr>
            </a:br>
            <a:r>
              <a:rPr lang="es-ES" dirty="0">
                <a:solidFill>
                  <a:schemeClr val="bg1"/>
                </a:solidFill>
              </a:rPr>
              <a:t>RENDICION DE CUENTAS SEGUNDO SEMESTRE</a:t>
            </a:r>
            <a:br>
              <a:rPr lang="es-ES" dirty="0">
                <a:solidFill>
                  <a:schemeClr val="bg1"/>
                </a:solidFill>
              </a:rPr>
            </a:br>
            <a:br>
              <a:rPr lang="es-ES" dirty="0">
                <a:solidFill>
                  <a:schemeClr val="bg1"/>
                </a:solidFill>
              </a:rPr>
            </a:br>
            <a:r>
              <a:rPr lang="es-ES" dirty="0">
                <a:solidFill>
                  <a:schemeClr val="bg1"/>
                </a:solidFill>
              </a:rPr>
              <a:t> </a:t>
            </a:r>
            <a:br>
              <a:rPr lang="es-ES" dirty="0">
                <a:solidFill>
                  <a:schemeClr val="bg1"/>
                </a:solidFill>
              </a:rPr>
            </a:br>
            <a:r>
              <a:rPr lang="es-ES" dirty="0">
                <a:solidFill>
                  <a:schemeClr val="bg1"/>
                </a:solidFill>
              </a:rPr>
              <a:t>AÑO 2020</a:t>
            </a:r>
            <a:endParaRPr lang="en-US" dirty="0">
              <a:solidFill>
                <a:schemeClr val="bg1"/>
              </a:solidFill>
            </a:endParaRPr>
          </a:p>
        </p:txBody>
      </p:sp>
      <p:sp>
        <p:nvSpPr>
          <p:cNvPr id="4" name="AutoShape 2" descr="Mostrando IMG-20200822-WA0008.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CuadroTexto 5"/>
          <p:cNvSpPr txBox="1"/>
          <p:nvPr/>
        </p:nvSpPr>
        <p:spPr>
          <a:xfrm>
            <a:off x="1870364" y="698269"/>
            <a:ext cx="8986058" cy="1323439"/>
          </a:xfrm>
          <a:prstGeom prst="rect">
            <a:avLst/>
          </a:prstGeom>
          <a:noFill/>
        </p:spPr>
        <p:txBody>
          <a:bodyPr wrap="square" rtlCol="0">
            <a:spAutoFit/>
          </a:bodyPr>
          <a:lstStyle/>
          <a:p>
            <a:pPr algn="ctr"/>
            <a:r>
              <a:rPr lang="es-ES" sz="4000" dirty="0">
                <a:solidFill>
                  <a:schemeClr val="bg1"/>
                </a:solidFill>
              </a:rPr>
              <a:t>INSTITUCION EDUCATIVA TECNICO AGROPECUARIO LA ARENA  </a:t>
            </a:r>
            <a:endParaRPr lang="en-US" sz="4000" dirty="0">
              <a:solidFill>
                <a:schemeClr val="bg1"/>
              </a:solidFill>
            </a:endParaRPr>
          </a:p>
        </p:txBody>
      </p:sp>
    </p:spTree>
    <p:extLst>
      <p:ext uri="{BB962C8B-B14F-4D97-AF65-F5344CB8AC3E}">
        <p14:creationId xmlns:p14="http://schemas.microsoft.com/office/powerpoint/2010/main" val="3367093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solidFill>
            <a:schemeClr val="accent6"/>
          </a:solidFill>
        </p:spPr>
        <p:txBody>
          <a:bodyPr/>
          <a:lstStyle/>
          <a:p>
            <a:pPr algn="ctr"/>
            <a:r>
              <a:rPr lang="es-ES" dirty="0">
                <a:solidFill>
                  <a:schemeClr val="bg1"/>
                </a:solidFill>
              </a:rPr>
              <a:t>VEEDURIA DEL COMEDOR ESCOLAR</a:t>
            </a:r>
            <a:endParaRPr lang="en-US" dirty="0">
              <a:solidFill>
                <a:schemeClr val="bg1"/>
              </a:solidFill>
            </a:endParaRPr>
          </a:p>
        </p:txBody>
      </p:sp>
      <p:sp>
        <p:nvSpPr>
          <p:cNvPr id="4" name="Subtítulo 3"/>
          <p:cNvSpPr>
            <a:spLocks noGrp="1"/>
          </p:cNvSpPr>
          <p:nvPr>
            <p:ph idx="1"/>
          </p:nvPr>
        </p:nvSpPr>
        <p:spPr>
          <a:xfrm>
            <a:off x="838200" y="2266200"/>
            <a:ext cx="10515600" cy="4351338"/>
          </a:xfrm>
        </p:spPr>
        <p:txBody>
          <a:bodyPr/>
          <a:lstStyle/>
          <a:p>
            <a:pPr algn="just"/>
            <a:r>
              <a:rPr lang="es-ES" dirty="0"/>
              <a:t>Vinculación de la comunidad en la supervisión y veeduria de las entregas de las raciones alimenticias a los estudiantes por efectos de la pandemia COVID-19 cumpliendo con los protocolos de bioseguridad donde el operador hacia una  vez al mes la entrega del complemento.</a:t>
            </a:r>
          </a:p>
          <a:p>
            <a:pPr marL="0" indent="0" algn="just">
              <a:buNone/>
            </a:pPr>
            <a:endParaRPr lang="es-ES" dirty="0"/>
          </a:p>
          <a:p>
            <a:pPr algn="just"/>
            <a:r>
              <a:rPr lang="es-ES" b="1" dirty="0"/>
              <a:t>SERVICIO SOCIAL</a:t>
            </a:r>
            <a:r>
              <a:rPr lang="es-ES" dirty="0"/>
              <a:t>: Por causa de la pandemia covid 19, los estudiantes desarrollaron actividades  como la aplicación de encuestas a egresados por estudiantes de grado 11°</a:t>
            </a:r>
            <a:endParaRPr lang="en-US" dirty="0"/>
          </a:p>
        </p:txBody>
      </p:sp>
    </p:spTree>
    <p:extLst>
      <p:ext uri="{BB962C8B-B14F-4D97-AF65-F5344CB8AC3E}">
        <p14:creationId xmlns:p14="http://schemas.microsoft.com/office/powerpoint/2010/main" val="1148576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solidFill>
            <a:schemeClr val="accent6"/>
          </a:solidFill>
        </p:spPr>
        <p:txBody>
          <a:bodyPr/>
          <a:lstStyle/>
          <a:p>
            <a:pPr algn="ctr"/>
            <a:r>
              <a:rPr lang="es-ES" dirty="0">
                <a:solidFill>
                  <a:schemeClr val="bg1"/>
                </a:solidFill>
              </a:rPr>
              <a:t>ESCUELA PARA PADRES</a:t>
            </a:r>
            <a:endParaRPr lang="en-US" dirty="0">
              <a:solidFill>
                <a:schemeClr val="bg1"/>
              </a:solidFill>
            </a:endParaRPr>
          </a:p>
        </p:txBody>
      </p:sp>
      <p:sp>
        <p:nvSpPr>
          <p:cNvPr id="3" name="Subtítulo 2"/>
          <p:cNvSpPr>
            <a:spLocks noGrp="1"/>
          </p:cNvSpPr>
          <p:nvPr>
            <p:ph idx="1"/>
          </p:nvPr>
        </p:nvSpPr>
        <p:spPr/>
        <p:txBody>
          <a:bodyPr>
            <a:normAutofit lnSpcReduction="10000"/>
          </a:bodyPr>
          <a:lstStyle/>
          <a:p>
            <a:pPr algn="just"/>
            <a:r>
              <a:rPr lang="es-ES" dirty="0"/>
              <a:t>Se brindo asesoria y acompañamiento a los estudiantes y padres de familia en cuanto a todo lo que genero la pandemia y la motivación en su permanencia escolar.</a:t>
            </a:r>
          </a:p>
          <a:p>
            <a:pPr marL="342900" indent="-342900" algn="just">
              <a:buFont typeface="Wingdings" panose="05000000000000000000" pitchFamily="2" charset="2"/>
              <a:buChar char="Ø"/>
            </a:pPr>
            <a:r>
              <a:rPr lang="es-ES" dirty="0"/>
              <a:t>Durante el proceso de la pandemia se realizaron  tres  escuelas para padres desde el proyecto tejiendo vida  y la gestora social de la Alcaldia  llamadas la convivencia familiar en tiempos de confinamiento, y la espiritualidad en tiempos de pandemia y el rol de la familia en medio de la pandemia,  Invitación que se hizo a  traves de facebook live en el cual se le extiendio la invitacion a todos los padres de familia y comunidad en general. Logrando una participación excelente y una buena acogida por parte de los padres de familia. </a:t>
            </a:r>
          </a:p>
        </p:txBody>
      </p:sp>
    </p:spTree>
    <p:extLst>
      <p:ext uri="{BB962C8B-B14F-4D97-AF65-F5344CB8AC3E}">
        <p14:creationId xmlns:p14="http://schemas.microsoft.com/office/powerpoint/2010/main" val="250775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solidFill>
            <a:schemeClr val="accent6"/>
          </a:solidFill>
        </p:spPr>
        <p:txBody>
          <a:bodyPr/>
          <a:lstStyle/>
          <a:p>
            <a:pPr algn="ctr"/>
            <a:r>
              <a:rPr lang="es-ES" dirty="0">
                <a:solidFill>
                  <a:schemeClr val="bg1"/>
                </a:solidFill>
              </a:rPr>
              <a:t>EVIDENCIAS FOTOGRAFICA ESCUELA DE PADRES</a:t>
            </a:r>
            <a:endParaRPr lang="en-US" dirty="0">
              <a:solidFill>
                <a:schemeClr val="bg1"/>
              </a:solidFill>
            </a:endParaRPr>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745147" y="1732777"/>
            <a:ext cx="2789552" cy="2580405"/>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8364" y="1732777"/>
            <a:ext cx="2594705" cy="2530382"/>
          </a:xfrm>
          <a:prstGeom prst="rect">
            <a:avLst/>
          </a:prstGeom>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4880" y="4355271"/>
            <a:ext cx="2576945" cy="2070468"/>
          </a:xfrm>
          <a:prstGeom prst="rect">
            <a:avLst/>
          </a:prstGeom>
        </p:spPr>
      </p:pic>
    </p:spTree>
    <p:extLst>
      <p:ext uri="{BB962C8B-B14F-4D97-AF65-F5344CB8AC3E}">
        <p14:creationId xmlns:p14="http://schemas.microsoft.com/office/powerpoint/2010/main" val="918121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05346" y="465513"/>
            <a:ext cx="9781308" cy="1772602"/>
          </a:xfrm>
          <a:solidFill>
            <a:schemeClr val="accent6"/>
          </a:solidFill>
        </p:spPr>
        <p:txBody>
          <a:bodyPr>
            <a:normAutofit/>
          </a:bodyPr>
          <a:lstStyle/>
          <a:p>
            <a:r>
              <a:rPr lang="es-ES" sz="4000" dirty="0">
                <a:solidFill>
                  <a:schemeClr val="bg1"/>
                </a:solidFill>
              </a:rPr>
              <a:t>SEGUIMIENTO ACADEMICO Y ACOMPAÑAMIENTO PSICOSOCIAL DE ESTUDIANTES Y PADRES DE FAMILIA</a:t>
            </a:r>
            <a:endParaRPr lang="en-US" sz="4000" dirty="0">
              <a:solidFill>
                <a:schemeClr val="bg1"/>
              </a:solidFill>
            </a:endParaRPr>
          </a:p>
        </p:txBody>
      </p:sp>
      <p:sp>
        <p:nvSpPr>
          <p:cNvPr id="3" name="Subtítulo 2"/>
          <p:cNvSpPr>
            <a:spLocks noGrp="1"/>
          </p:cNvSpPr>
          <p:nvPr>
            <p:ph type="subTitle" idx="1"/>
          </p:nvPr>
        </p:nvSpPr>
        <p:spPr>
          <a:xfrm>
            <a:off x="1205345" y="2452255"/>
            <a:ext cx="9781309" cy="3836324"/>
          </a:xfrm>
        </p:spPr>
        <p:txBody>
          <a:bodyPr>
            <a:normAutofit fontScale="77500" lnSpcReduction="20000"/>
          </a:bodyPr>
          <a:lstStyle/>
          <a:p>
            <a:pPr marL="342900" indent="-342900" algn="just">
              <a:buFont typeface="Wingdings" panose="05000000000000000000" pitchFamily="2" charset="2"/>
              <a:buChar char="Ø"/>
            </a:pPr>
            <a:r>
              <a:rPr lang="es-ES" dirty="0"/>
              <a:t>Durante todo  el proceso de la pandemia se ha venido realizando un trabajo de motivación y acompañamiento  a los estudiantes y padres de familia por algunas desmotivaciones en las actividades escolares  y conflictos familiares. Esta atención se ha hecho via telefonica y por whashap, con el seguimiento respectivo de los mismos. Se atendieron  alrededor de 30 estudiantes. Logrando su permanencia y motivación en el sistema.</a:t>
            </a:r>
            <a:endParaRPr lang="en-US" dirty="0"/>
          </a:p>
          <a:p>
            <a:pPr marL="342900" indent="-342900" algn="just">
              <a:buFont typeface="Wingdings" panose="05000000000000000000" pitchFamily="2" charset="2"/>
              <a:buChar char="Ø"/>
            </a:pPr>
            <a:r>
              <a:rPr lang="en-US" dirty="0"/>
              <a:t>En la insitución educativa en cuanto al seguimiento de los estudiantes con desmoticavión y desinteres por su parte escolar en este proceso de pandemia ha venido realizando un arduo trabajo interdisciplinar con todos los docentes, directivoS,  equipo de bienestar estudiantil y con el apoyo del equipo de la SEM a traves de constantes llamadas telefonicas, y en incluso en algunos casos visitas domiciliarias, por tal razón podemos decir que se finalizo el año escolar  con 9 estudiantes desertores.</a:t>
            </a:r>
          </a:p>
          <a:p>
            <a:pPr marL="342900" indent="-342900" algn="just">
              <a:buFont typeface="Wingdings" panose="05000000000000000000" pitchFamily="2" charset="2"/>
              <a:buChar char="Ø"/>
            </a:pPr>
            <a:r>
              <a:rPr lang="en-US" dirty="0"/>
              <a:t> De lo cual destacamos que todo el trabajo que se ha realizado nos ha arrojado una permanencia de los estudiantes en la institucion, resaltando el compromiso de los compañeros docentes de motivar a sus estudiantes. Brindandoles cada mañana mensajes esperanzadores, a traves de los grupos de whasapp,  en medio de esta situacion y actividades institucionales que atraen su participacion. </a:t>
            </a:r>
          </a:p>
          <a:p>
            <a:pPr algn="just"/>
            <a:endParaRPr lang="es-CO" dirty="0"/>
          </a:p>
          <a:p>
            <a:pPr algn="just"/>
            <a:endParaRPr lang="en-US" dirty="0"/>
          </a:p>
        </p:txBody>
      </p:sp>
    </p:spTree>
    <p:extLst>
      <p:ext uri="{BB962C8B-B14F-4D97-AF65-F5344CB8AC3E}">
        <p14:creationId xmlns:p14="http://schemas.microsoft.com/office/powerpoint/2010/main" val="2961455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solidFill>
                  <a:schemeClr val="bg1"/>
                </a:solidFill>
              </a:rPr>
              <a:t>SEGUIMIENTO ACADEMICO Y ACOMPAÑAMIENTO PSICOSOCIAL DE ESTUDIANTES Y PADRES DE FAMILIA</a:t>
            </a:r>
            <a:endParaRPr lang="en-US" dirty="0"/>
          </a:p>
        </p:txBody>
      </p:sp>
      <p:sp>
        <p:nvSpPr>
          <p:cNvPr id="3" name="Marcador de contenido 2"/>
          <p:cNvSpPr>
            <a:spLocks noGrp="1"/>
          </p:cNvSpPr>
          <p:nvPr>
            <p:ph idx="1"/>
          </p:nvPr>
        </p:nvSpPr>
        <p:spPr/>
        <p:txBody>
          <a:bodyPr>
            <a:normAutofit fontScale="92500" lnSpcReduction="10000"/>
          </a:bodyPr>
          <a:lstStyle/>
          <a:p>
            <a:pPr algn="just">
              <a:buFont typeface="Wingdings" panose="05000000000000000000" pitchFamily="2" charset="2"/>
              <a:buChar char="Ø"/>
            </a:pPr>
            <a:r>
              <a:rPr lang="es-CO" dirty="0"/>
              <a:t> Desde la secretaria de educación Municipal  a traves del equipo psicosocial y el equipo de bienestar estudiantil de la institucion  se brindo un acompañamiento telefonico y por video llamadas a loas estudiantes y padres de familia con barreras en el aprendizaje, garantizandoles su atencion  Y la implementación del formato </a:t>
            </a:r>
            <a:r>
              <a:rPr lang="es-CO" b="1" dirty="0"/>
              <a:t>PIAR.</a:t>
            </a:r>
            <a:r>
              <a:rPr lang="es-CO" dirty="0"/>
              <a:t> De acuerdo a la nueva categorizacion de las discapacidades  la institución cuenta con 16 casos reportados en el simat, siendo las necesidades mas relevantes déficit cognitivo leves y/o moderados, discapacidad sistémica, hidrocefalia, trastornos en el comportamiento psicosocial, y en las habilidades escolares. Este proceso se ha hecho  de manera virtual con reuniones y capacitaciones al personal docente sobre flexibilidad curricular, herramienta DUA, y salud mental. Y semanalmente se les esta reforzando esta informacion enviada a sus correos.</a:t>
            </a:r>
          </a:p>
          <a:p>
            <a:pPr algn="just"/>
            <a:endParaRPr lang="es-CO" dirty="0"/>
          </a:p>
          <a:p>
            <a:endParaRPr lang="en-US" dirty="0"/>
          </a:p>
        </p:txBody>
      </p:sp>
      <p:sp>
        <p:nvSpPr>
          <p:cNvPr id="4" name="Título 1"/>
          <p:cNvSpPr txBox="1">
            <a:spLocks/>
          </p:cNvSpPr>
          <p:nvPr/>
        </p:nvSpPr>
        <p:spPr>
          <a:xfrm>
            <a:off x="1205346" y="-14445"/>
            <a:ext cx="9781308" cy="1772602"/>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000">
                <a:solidFill>
                  <a:schemeClr val="bg1"/>
                </a:solidFill>
              </a:rPr>
              <a:t>SEGUIMIENTO ACADEMICO Y ACOMPAÑAMIENTO PSICOSOCIAL DE ESTUDIANTES Y PADRES DE FAMILIA</a:t>
            </a:r>
            <a:endParaRPr lang="en-US" sz="4000" dirty="0">
              <a:solidFill>
                <a:schemeClr val="bg1"/>
              </a:solidFill>
            </a:endParaRPr>
          </a:p>
        </p:txBody>
      </p:sp>
    </p:spTree>
    <p:extLst>
      <p:ext uri="{BB962C8B-B14F-4D97-AF65-F5344CB8AC3E}">
        <p14:creationId xmlns:p14="http://schemas.microsoft.com/office/powerpoint/2010/main" val="4205127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solidFill>
            <a:schemeClr val="accent6"/>
          </a:solidFill>
        </p:spPr>
        <p:txBody>
          <a:bodyPr/>
          <a:lstStyle/>
          <a:p>
            <a:pPr algn="ctr"/>
            <a:r>
              <a:rPr lang="es-ES" dirty="0">
                <a:solidFill>
                  <a:schemeClr val="bg1"/>
                </a:solidFill>
              </a:rPr>
              <a:t>ACTIVIDADES CON PROYECCION A LA COMUNIDAD</a:t>
            </a:r>
            <a:endParaRPr lang="en-US" dirty="0">
              <a:solidFill>
                <a:schemeClr val="bg1"/>
              </a:solidFill>
            </a:endParaRPr>
          </a:p>
        </p:txBody>
      </p:sp>
      <p:sp>
        <p:nvSpPr>
          <p:cNvPr id="3" name="Marcador de contenido 2"/>
          <p:cNvSpPr>
            <a:spLocks noGrp="1"/>
          </p:cNvSpPr>
          <p:nvPr>
            <p:ph idx="1"/>
          </p:nvPr>
        </p:nvSpPr>
        <p:spPr>
          <a:xfrm>
            <a:off x="838200" y="1825626"/>
            <a:ext cx="10515600" cy="2571808"/>
          </a:xfrm>
        </p:spPr>
        <p:txBody>
          <a:bodyPr>
            <a:normAutofit fontScale="92500" lnSpcReduction="20000"/>
          </a:bodyPr>
          <a:lstStyle/>
          <a:p>
            <a:pPr algn="just"/>
            <a:endParaRPr lang="es-ES" dirty="0"/>
          </a:p>
          <a:p>
            <a:pPr algn="just"/>
            <a:r>
              <a:rPr lang="es-ES" dirty="0"/>
              <a:t>En el segundo semestre se realizo otra actividad donde se invito a toda la comunidad participar y es en la feria de construccion del juguete con material reciclable.</a:t>
            </a:r>
          </a:p>
          <a:p>
            <a:pPr algn="just"/>
            <a:r>
              <a:rPr lang="es-ES" dirty="0"/>
              <a:t>En esta acividad se premio una estudiante de la institución en el que se le hizo un reconocimiento público a traves de la página web de la gestora social y ademas se le obsequio um mercado auspiciado por el banco de alimentos.</a:t>
            </a:r>
            <a:endParaRPr lang="en-US"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0268" y="3996156"/>
            <a:ext cx="5652655" cy="276209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1229" y="4397434"/>
            <a:ext cx="3042458" cy="2460565"/>
          </a:xfrm>
          <a:prstGeom prst="rect">
            <a:avLst/>
          </a:prstGeom>
        </p:spPr>
      </p:pic>
    </p:spTree>
    <p:extLst>
      <p:ext uri="{BB962C8B-B14F-4D97-AF65-F5344CB8AC3E}">
        <p14:creationId xmlns:p14="http://schemas.microsoft.com/office/powerpoint/2010/main" val="3666487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a:solidFill>
                  <a:schemeClr val="bg1"/>
                </a:solidFill>
              </a:rPr>
              <a:t>ACTIVIDADACTIVIDADES CON PROYECCION A LA COMUNIDADES CON PROYECCION A LA COMUNIDAD</a:t>
            </a:r>
            <a:endParaRPr lang="en-US" dirty="0"/>
          </a:p>
        </p:txBody>
      </p:sp>
      <p:sp>
        <p:nvSpPr>
          <p:cNvPr id="3" name="Marcador de contenido 2"/>
          <p:cNvSpPr>
            <a:spLocks noGrp="1"/>
          </p:cNvSpPr>
          <p:nvPr>
            <p:ph idx="1"/>
          </p:nvPr>
        </p:nvSpPr>
        <p:spPr>
          <a:xfrm>
            <a:off x="838200" y="2184399"/>
            <a:ext cx="10515600" cy="4588933"/>
          </a:xfrm>
        </p:spPr>
        <p:txBody>
          <a:bodyPr>
            <a:normAutofit/>
          </a:bodyPr>
          <a:lstStyle/>
          <a:p>
            <a:pPr marL="0" indent="0" algn="just">
              <a:buNone/>
            </a:pPr>
            <a:r>
              <a:rPr lang="es-ES" sz="2000" dirty="0"/>
              <a:t>En medio de la pandemia la Institución Educativa, desde la virtualidad pudo realizar la semana cultural donde se hizo extensiva a la comunidad,  los estudiantes, padres de familia, los cuales  participaron con actividades lúdicas, recreativas, folclóricas; rescatando nuestros valores y tradiciones. Fue un excelente trabajo sincronizado desde los grupos de whashap de los estudiantes, con el apoyo de los directores de grupo; donde el grupo organizador  preparo una programación y todos pudieron observar las actividades. En esta actividad también se hicieron concursos como el festival de rondas, elaboración de canastas para  depositar residuos solidos  con material reciclables, concurso  de poemas, donde hubo premiaciones como recargas, mercados, entre otros.</a:t>
            </a:r>
          </a:p>
          <a:p>
            <a:pPr marL="0" indent="0" algn="just">
              <a:buNone/>
            </a:pPr>
            <a:endParaRPr lang="es-ES" sz="2000" dirty="0"/>
          </a:p>
          <a:p>
            <a:pPr marL="0" indent="0" algn="just">
              <a:buNone/>
            </a:pPr>
            <a:endParaRPr lang="es-ES" sz="2000" dirty="0"/>
          </a:p>
          <a:p>
            <a:pPr marL="0" indent="0" algn="just">
              <a:buNone/>
            </a:pPr>
            <a:endParaRPr lang="es-ES" sz="2000" dirty="0"/>
          </a:p>
          <a:p>
            <a:pPr marL="0" indent="0" algn="just">
              <a:buNone/>
            </a:pPr>
            <a:endParaRPr lang="es-ES" sz="2000" dirty="0"/>
          </a:p>
          <a:p>
            <a:pPr marL="0" indent="0" algn="just">
              <a:buNone/>
            </a:pPr>
            <a:endParaRPr lang="en-US" sz="2000" dirty="0"/>
          </a:p>
        </p:txBody>
      </p:sp>
      <p:sp>
        <p:nvSpPr>
          <p:cNvPr id="4" name="Título 1"/>
          <p:cNvSpPr txBox="1">
            <a:spLocks/>
          </p:cNvSpPr>
          <p:nvPr/>
        </p:nvSpPr>
        <p:spPr>
          <a:xfrm>
            <a:off x="849284" y="365125"/>
            <a:ext cx="10515600" cy="1325563"/>
          </a:xfrm>
          <a:prstGeom prst="rect">
            <a:avLst/>
          </a:prstGeom>
          <a:solidFill>
            <a:schemeClr val="accent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a:solidFill>
                  <a:schemeClr val="bg1"/>
                </a:solidFill>
              </a:rPr>
              <a:t>ACTIVIDADES CON PROYECCION A LA COMUNIDAD</a:t>
            </a:r>
            <a:endParaRPr lang="en-US" dirty="0">
              <a:solidFill>
                <a:schemeClr val="bg1"/>
              </a:solidFill>
            </a:endParaRPr>
          </a:p>
        </p:txBody>
      </p:sp>
      <p:sp>
        <p:nvSpPr>
          <p:cNvPr id="5" name="AutoShape 2" descr="blob:https://web.whatsapp.com/75c38120-45ff-40f3-bd1b-76fd9c47b97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blob:https://web.whatsapp.com/75c38120-45ff-40f3-bd1b-76fd9c47b97b"/>
          <p:cNvSpPr>
            <a:spLocks noChangeAspect="1" noChangeArrowheads="1"/>
          </p:cNvSpPr>
          <p:nvPr/>
        </p:nvSpPr>
        <p:spPr bwMode="auto">
          <a:xfrm>
            <a:off x="-1266271" y="7937"/>
            <a:ext cx="1879046" cy="187905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blob:https://web.whatsapp.com/9e07ad4a-589d-4630-b0fe-813548dd14d2"/>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3050" y="4538736"/>
            <a:ext cx="3477684" cy="2073730"/>
          </a:xfrm>
          <a:prstGeom prst="rect">
            <a:avLst/>
          </a:prstGeom>
        </p:spPr>
      </p:pic>
      <p:sp>
        <p:nvSpPr>
          <p:cNvPr id="11" name="Título 1"/>
          <p:cNvSpPr txBox="1">
            <a:spLocks/>
          </p:cNvSpPr>
          <p:nvPr/>
        </p:nvSpPr>
        <p:spPr>
          <a:xfrm>
            <a:off x="849284" y="1781449"/>
            <a:ext cx="4450849" cy="312189"/>
          </a:xfrm>
          <a:prstGeom prst="rect">
            <a:avLst/>
          </a:prstGeom>
          <a:solidFill>
            <a:schemeClr val="accent6"/>
          </a:solidFill>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dirty="0">
                <a:solidFill>
                  <a:schemeClr val="bg1"/>
                </a:solidFill>
              </a:rPr>
              <a:t>JORNADA CULTURAL</a:t>
            </a:r>
            <a:endParaRPr lang="en-US" dirty="0">
              <a:solidFill>
                <a:schemeClr val="bg1"/>
              </a:solidFill>
            </a:endParaRPr>
          </a:p>
        </p:txBody>
      </p:sp>
    </p:spTree>
    <p:extLst>
      <p:ext uri="{BB962C8B-B14F-4D97-AF65-F5344CB8AC3E}">
        <p14:creationId xmlns:p14="http://schemas.microsoft.com/office/powerpoint/2010/main" val="1254627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49284" y="365125"/>
            <a:ext cx="10515600" cy="1325563"/>
          </a:xfrm>
          <a:solidFill>
            <a:schemeClr val="accent6"/>
          </a:solidFill>
        </p:spPr>
        <p:txBody>
          <a:bodyPr/>
          <a:lstStyle/>
          <a:p>
            <a:pPr algn="ctr"/>
            <a:r>
              <a:rPr lang="es-ES" dirty="0">
                <a:solidFill>
                  <a:schemeClr val="bg1"/>
                </a:solidFill>
              </a:rPr>
              <a:t>ACTIVIDADES CON PROYECCION A LA COMUNIDAD</a:t>
            </a:r>
            <a:endParaRPr lang="en-US" dirty="0">
              <a:solidFill>
                <a:schemeClr val="bg1"/>
              </a:solidFill>
            </a:endParaRPr>
          </a:p>
        </p:txBody>
      </p:sp>
      <p:sp>
        <p:nvSpPr>
          <p:cNvPr id="7" name="Título 1"/>
          <p:cNvSpPr txBox="1">
            <a:spLocks/>
          </p:cNvSpPr>
          <p:nvPr/>
        </p:nvSpPr>
        <p:spPr>
          <a:xfrm>
            <a:off x="849284" y="1796214"/>
            <a:ext cx="2467494" cy="520497"/>
          </a:xfrm>
          <a:prstGeom prst="rect">
            <a:avLst/>
          </a:prstGeom>
          <a:solidFill>
            <a:schemeClr val="accent6"/>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solidFill>
                  <a:schemeClr val="bg1"/>
                </a:solidFill>
              </a:rPr>
              <a:t>Evidencias</a:t>
            </a:r>
            <a:endParaRPr lang="en-US" dirty="0">
              <a:solidFill>
                <a:schemeClr val="bg1"/>
              </a:solidFill>
            </a:endParaRPr>
          </a:p>
        </p:txBody>
      </p:sp>
      <p:pic>
        <p:nvPicPr>
          <p:cNvPr id="10" name="Marcador de contenido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473881" y="2422237"/>
            <a:ext cx="2406231" cy="4351337"/>
          </a:xfrm>
        </p:spPr>
      </p:pic>
      <p:pic>
        <p:nvPicPr>
          <p:cNvPr id="11" name="CUMBIA DAYAN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576" y="2422237"/>
            <a:ext cx="2427664" cy="4351337"/>
          </a:xfrm>
          <a:prstGeom prst="rect">
            <a:avLst/>
          </a:prstGeom>
        </p:spPr>
      </p:pic>
    </p:spTree>
    <p:extLst>
      <p:ext uri="{BB962C8B-B14F-4D97-AF65-F5344CB8AC3E}">
        <p14:creationId xmlns:p14="http://schemas.microsoft.com/office/powerpoint/2010/main" val="3367801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solidFill>
            <a:schemeClr val="accent6"/>
          </a:solidFill>
        </p:spPr>
        <p:txBody>
          <a:bodyPr/>
          <a:lstStyle/>
          <a:p>
            <a:pPr algn="ctr"/>
            <a:r>
              <a:rPr lang="es-ES" dirty="0">
                <a:solidFill>
                  <a:schemeClr val="bg1"/>
                </a:solidFill>
              </a:rPr>
              <a:t>PROYECTO EDUCACION SEXUAL</a:t>
            </a:r>
            <a:endParaRPr lang="en-US" dirty="0">
              <a:solidFill>
                <a:schemeClr val="bg1"/>
              </a:solidFill>
            </a:endParaRPr>
          </a:p>
        </p:txBody>
      </p:sp>
      <p:sp>
        <p:nvSpPr>
          <p:cNvPr id="3" name="Marcador de contenido 2"/>
          <p:cNvSpPr>
            <a:spLocks noGrp="1"/>
          </p:cNvSpPr>
          <p:nvPr>
            <p:ph idx="1"/>
          </p:nvPr>
        </p:nvSpPr>
        <p:spPr>
          <a:xfrm>
            <a:off x="838200" y="3961995"/>
            <a:ext cx="10515600" cy="4351338"/>
          </a:xfrm>
        </p:spPr>
        <p:txBody>
          <a:bodyPr/>
          <a:lstStyle/>
          <a:p>
            <a:pPr algn="just"/>
            <a:r>
              <a:rPr lang="es-ES" dirty="0"/>
              <a:t>En el segundo semestre del  año 2020, se desarrollo una charla virtual con el programa en tic confio. En cuanto a la prevención del abuso sexual </a:t>
            </a:r>
          </a:p>
          <a:p>
            <a:pPr algn="just"/>
            <a:r>
              <a:rPr lang="es-ES" dirty="0"/>
              <a:t>De igual forma desde los grupos de whashap se enviaron mensajes referentes al tema de la sexualidad. El año se finalizo con una estudiante en licencia maternidad y una en  embarazo.</a:t>
            </a:r>
            <a:endParaRPr lang="en-US"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3057" y="1770231"/>
            <a:ext cx="3272441" cy="211222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1237" y="1770231"/>
            <a:ext cx="2816293" cy="211222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0988" y="1770231"/>
            <a:ext cx="2833870" cy="2125403"/>
          </a:xfrm>
          <a:prstGeom prst="rect">
            <a:avLst/>
          </a:prstGeom>
        </p:spPr>
      </p:pic>
    </p:spTree>
    <p:extLst>
      <p:ext uri="{BB962C8B-B14F-4D97-AF65-F5344CB8AC3E}">
        <p14:creationId xmlns:p14="http://schemas.microsoft.com/office/powerpoint/2010/main" val="328593166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TotalTime>
  <Words>917</Words>
  <Application>Microsoft Office PowerPoint</Application>
  <PresentationFormat>Panorámica</PresentationFormat>
  <Paragraphs>33</Paragraphs>
  <Slides>10</Slides>
  <Notes>0</Notes>
  <HiddenSlides>0</HiddenSlides>
  <MMClips>1</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10</vt:i4>
      </vt:variant>
    </vt:vector>
  </HeadingPairs>
  <TitlesOfParts>
    <vt:vector size="15" baseType="lpstr">
      <vt:lpstr>Arial</vt:lpstr>
      <vt:lpstr>Calibri</vt:lpstr>
      <vt:lpstr>Calibri Light</vt:lpstr>
      <vt:lpstr>Wingdings</vt:lpstr>
      <vt:lpstr>Tema de Office</vt:lpstr>
      <vt:lpstr>     RENDICION DE CUENTAS SEGUNDO SEMESTRE    AÑO 2020</vt:lpstr>
      <vt:lpstr>ESCUELA PARA PADRES</vt:lpstr>
      <vt:lpstr>EVIDENCIAS FOTOGRAFICA ESCUELA DE PADRES</vt:lpstr>
      <vt:lpstr>SEGUIMIENTO ACADEMICO Y ACOMPAÑAMIENTO PSICOSOCIAL DE ESTUDIANTES Y PADRES DE FAMILIA</vt:lpstr>
      <vt:lpstr>SEGUIMIENTO ACADEMICO Y ACOMPAÑAMIENTO PSICOSOCIAL DE ESTUDIANTES Y PADRES DE FAMILIA</vt:lpstr>
      <vt:lpstr>ACTIVIDADES CON PROYECCION A LA COMUNIDAD</vt:lpstr>
      <vt:lpstr>ACTIVIDADACTIVIDADES CON PROYECCION A LA COMUNIDADES CON PROYECCION A LA COMUNIDAD</vt:lpstr>
      <vt:lpstr>ACTIVIDADES CON PROYECCION A LA COMUNIDAD</vt:lpstr>
      <vt:lpstr>PROYECTO EDUCACION SEXUAL</vt:lpstr>
      <vt:lpstr>VEEDURIA DEL COMEDOR ESCOLAR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GESTIÓN COMUNITARIA</dc:title>
  <dc:creator>FAMILIA</dc:creator>
  <cp:lastModifiedBy>ROSARIO TORRES CAMARGO</cp:lastModifiedBy>
  <cp:revision>37</cp:revision>
  <dcterms:created xsi:type="dcterms:W3CDTF">2020-08-22T19:59:58Z</dcterms:created>
  <dcterms:modified xsi:type="dcterms:W3CDTF">2021-03-09T15:51:52Z</dcterms:modified>
</cp:coreProperties>
</file>