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9" r:id="rId1"/>
  </p:sldMasterIdLst>
  <p:sldIdLst>
    <p:sldId id="256" r:id="rId2"/>
    <p:sldId id="282" r:id="rId3"/>
    <p:sldId id="257" r:id="rId4"/>
    <p:sldId id="258" r:id="rId5"/>
    <p:sldId id="259" r:id="rId6"/>
    <p:sldId id="263" r:id="rId7"/>
    <p:sldId id="264" r:id="rId8"/>
    <p:sldId id="290" r:id="rId9"/>
    <p:sldId id="276" r:id="rId10"/>
    <p:sldId id="289" r:id="rId11"/>
    <p:sldId id="291" r:id="rId12"/>
    <p:sldId id="301" r:id="rId13"/>
    <p:sldId id="292" r:id="rId14"/>
    <p:sldId id="294" r:id="rId15"/>
    <p:sldId id="293" r:id="rId16"/>
    <p:sldId id="295" r:id="rId17"/>
    <p:sldId id="296" r:id="rId18"/>
    <p:sldId id="297" r:id="rId19"/>
    <p:sldId id="298" r:id="rId20"/>
    <p:sldId id="303" r:id="rId21"/>
    <p:sldId id="299" r:id="rId22"/>
    <p:sldId id="300" r:id="rId23"/>
    <p:sldId id="302" r:id="rId24"/>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29" autoAdjust="0"/>
    <p:restoredTop sz="94660"/>
  </p:normalViewPr>
  <p:slideViewPr>
    <p:cSldViewPr snapToGrid="0">
      <p:cViewPr varScale="1">
        <p:scale>
          <a:sx n="72" d="100"/>
          <a:sy n="72" d="100"/>
        </p:scale>
        <p:origin x="672"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ight Triangle 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1089484" y="1730403"/>
            <a:ext cx="7531497" cy="1204306"/>
          </a:xfrm>
        </p:spPr>
        <p:txBody>
          <a:bodyPr bIns="9144" anchor="b"/>
          <a:lstStyle>
            <a:lvl1pPr>
              <a:defRPr sz="3200"/>
            </a:lvl1pPr>
          </a:lstStyle>
          <a:p>
            <a:r>
              <a:rPr lang="es-ES"/>
              <a:t>Haga clic para modificar el estilo de título del patrón</a:t>
            </a:r>
            <a:endParaRPr lang="en-US" dirty="0"/>
          </a:p>
        </p:txBody>
      </p:sp>
      <p:sp>
        <p:nvSpPr>
          <p:cNvPr id="3" name="Subtitle 2"/>
          <p:cNvSpPr>
            <a:spLocks noGrp="1"/>
          </p:cNvSpPr>
          <p:nvPr>
            <p:ph type="subTitle" idx="1"/>
          </p:nvPr>
        </p:nvSpPr>
        <p:spPr>
          <a:xfrm rot="19140000">
            <a:off x="1616370" y="2470926"/>
            <a:ext cx="8681508"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87DFBC78-B446-4212-85C3-E26E171767EF}" type="datetimeFigureOut">
              <a:rPr lang="es-CO" smtClean="0"/>
              <a:pPr/>
              <a:t>9/03/2021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80A7438-EB49-4A52-BD34-6DE334CFADBC}" type="slidenum">
              <a:rPr lang="es-CO" smtClean="0"/>
              <a:pPr/>
              <a:t>‹Nº›</a:t>
            </a:fld>
            <a:endParaRPr lang="es-C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87DFBC78-B446-4212-85C3-E26E171767EF}" type="datetimeFigureOut">
              <a:rPr lang="es-CO" smtClean="0"/>
              <a:pPr/>
              <a:t>9/03/2021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80A7438-EB49-4A52-BD34-6DE334CFADBC}" type="slidenum">
              <a:rPr lang="es-CO" smtClean="0"/>
              <a:pPr/>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4678362"/>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09600" y="274639"/>
            <a:ext cx="8026400" cy="4678362"/>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87DFBC78-B446-4212-85C3-E26E171767EF}" type="datetimeFigureOut">
              <a:rPr lang="es-CO" smtClean="0"/>
              <a:pPr/>
              <a:t>9/03/2021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80A7438-EB49-4A52-BD34-6DE334CFADBC}" type="slidenum">
              <a:rPr lang="es-CO" smtClean="0"/>
              <a:pPr/>
              <a:t>‹Nº›</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7DFBC78-B446-4212-85C3-E26E171767EF}" type="datetimeFigureOut">
              <a:rPr lang="es-CO" smtClean="0"/>
              <a:pPr/>
              <a:t>9/03/2021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80A7438-EB49-4A52-BD34-6DE334CFADBC}" type="slidenum">
              <a:rPr lang="es-CO" smtClean="0"/>
              <a:pPr/>
              <a:t>‹Nº›</a:t>
            </a:fld>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1" y="2647950"/>
            <a:ext cx="4762500"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1092532" y="1726738"/>
            <a:ext cx="7534656"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a:t>Haga clic para modificar el estilo de título del patrón</a:t>
            </a:r>
            <a:endParaRPr lang="en-US" dirty="0"/>
          </a:p>
        </p:txBody>
      </p:sp>
      <p:sp>
        <p:nvSpPr>
          <p:cNvPr id="3" name="Text Placeholder 2"/>
          <p:cNvSpPr>
            <a:spLocks noGrp="1"/>
          </p:cNvSpPr>
          <p:nvPr>
            <p:ph type="body" idx="1"/>
          </p:nvPr>
        </p:nvSpPr>
        <p:spPr>
          <a:xfrm rot="19140000">
            <a:off x="1621536" y="2468304"/>
            <a:ext cx="8680704"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s-ES"/>
              <a:t>Haga clic para modificar el estilo de texto del patrón</a:t>
            </a:r>
          </a:p>
        </p:txBody>
      </p:sp>
      <p:sp>
        <p:nvSpPr>
          <p:cNvPr id="4" name="Date Placeholder 3"/>
          <p:cNvSpPr>
            <a:spLocks noGrp="1"/>
          </p:cNvSpPr>
          <p:nvPr>
            <p:ph type="dt" sz="half" idx="10"/>
          </p:nvPr>
        </p:nvSpPr>
        <p:spPr/>
        <p:txBody>
          <a:bodyPr/>
          <a:lstStyle/>
          <a:p>
            <a:fld id="{87DFBC78-B446-4212-85C3-E26E171767EF}" type="datetimeFigureOut">
              <a:rPr lang="es-CO" smtClean="0"/>
              <a:pPr/>
              <a:t>9/03/2021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80A7438-EB49-4A52-BD34-6DE334CFADBC}" type="slidenum">
              <a:rPr lang="es-CO" smtClean="0"/>
              <a:pPr/>
              <a:t>‹Nº›</a:t>
            </a:fld>
            <a:endParaRPr lang="es-C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0"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66688"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7DFBC78-B446-4212-85C3-E26E171767EF}" type="datetimeFigureOut">
              <a:rPr lang="es-CO" smtClean="0"/>
              <a:pPr/>
              <a:t>9/03/2021</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580A7438-EB49-4A52-BD34-6DE334CFADBC}" type="slidenum">
              <a:rPr lang="es-CO" smtClean="0"/>
              <a:pPr/>
              <a:t>‹Nº›</a:t>
            </a:fld>
            <a:endParaRPr lang="es-CO"/>
          </a:p>
        </p:txBody>
      </p:sp>
      <p:sp>
        <p:nvSpPr>
          <p:cNvPr id="8" name="Title 7"/>
          <p:cNvSpPr>
            <a:spLocks noGrp="1"/>
          </p:cNvSpPr>
          <p:nvPr>
            <p:ph type="title"/>
          </p:nvPr>
        </p:nvSpPr>
        <p:spPr/>
        <p:txBody>
          <a:bodyPr/>
          <a:lstStyle/>
          <a:p>
            <a:r>
              <a:rPr lang="es-ES"/>
              <a:t>Haga clic para modificar el estilo de título del patrón</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1097280"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s-ES"/>
              <a:t>Haga clic para modificar el estilo de texto del patrón</a:t>
            </a:r>
          </a:p>
        </p:txBody>
      </p:sp>
      <p:sp>
        <p:nvSpPr>
          <p:cNvPr id="4" name="Content Placeholder 3"/>
          <p:cNvSpPr>
            <a:spLocks noGrp="1"/>
          </p:cNvSpPr>
          <p:nvPr>
            <p:ph sz="half" idx="2"/>
          </p:nvPr>
        </p:nvSpPr>
        <p:spPr>
          <a:xfrm>
            <a:off x="1092200"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66688"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s-ES"/>
              <a:t>Haga clic para modificar el estilo de texto del patrón</a:t>
            </a:r>
          </a:p>
        </p:txBody>
      </p:sp>
      <p:sp>
        <p:nvSpPr>
          <p:cNvPr id="6" name="Content Placeholder 5"/>
          <p:cNvSpPr>
            <a:spLocks noGrp="1"/>
          </p:cNvSpPr>
          <p:nvPr>
            <p:ph sz="quarter" idx="4"/>
          </p:nvPr>
        </p:nvSpPr>
        <p:spPr>
          <a:xfrm>
            <a:off x="6266688"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7DFBC78-B446-4212-85C3-E26E171767EF}" type="datetimeFigureOut">
              <a:rPr lang="es-CO" smtClean="0"/>
              <a:pPr/>
              <a:t>9/03/2021</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580A7438-EB49-4A52-BD34-6DE334CFADBC}" type="slidenum">
              <a:rPr lang="es-CO" smtClean="0"/>
              <a:pPr/>
              <a:t>‹Nº›</a:t>
            </a:fld>
            <a:endParaRPr lang="es-C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87DFBC78-B446-4212-85C3-E26E171767EF}" type="datetimeFigureOut">
              <a:rPr lang="es-CO" smtClean="0"/>
              <a:pPr/>
              <a:t>9/03/2021</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580A7438-EB49-4A52-BD34-6DE334CFADBC}" type="slidenum">
              <a:rPr lang="es-CO" smtClean="0"/>
              <a:pPr/>
              <a:t>‹Nº›</a:t>
            </a:fld>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FBC78-B446-4212-85C3-E26E171767EF}" type="datetimeFigureOut">
              <a:rPr lang="es-CO" smtClean="0"/>
              <a:pPr/>
              <a:t>9/03/2021</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580A7438-EB49-4A52-BD34-6DE334CFADBC}" type="slidenum">
              <a:rPr lang="es-CO" smtClean="0"/>
              <a:pPr/>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7" name="Right Triangle 1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1720852" y="-1720850"/>
            <a:ext cx="6858000" cy="10299704"/>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1046573" y="1576104"/>
            <a:ext cx="694944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a:t>Haga clic para modificar el estilo de título del patrón</a:t>
            </a:r>
            <a:endParaRPr lang="en-US" dirty="0"/>
          </a:p>
        </p:txBody>
      </p:sp>
      <p:sp>
        <p:nvSpPr>
          <p:cNvPr id="3" name="Content Placeholder 2"/>
          <p:cNvSpPr>
            <a:spLocks noGrp="1"/>
          </p:cNvSpPr>
          <p:nvPr>
            <p:ph idx="1"/>
          </p:nvPr>
        </p:nvSpPr>
        <p:spPr>
          <a:xfrm>
            <a:off x="6332737" y="2618913"/>
            <a:ext cx="507703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rot="19140000">
            <a:off x="1730605" y="2253385"/>
            <a:ext cx="7726347"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s-ES"/>
              <a:t>Haga clic para modificar el estilo de texto del patrón</a:t>
            </a:r>
          </a:p>
        </p:txBody>
      </p:sp>
      <p:sp>
        <p:nvSpPr>
          <p:cNvPr id="5" name="Date Placeholder 4"/>
          <p:cNvSpPr>
            <a:spLocks noGrp="1"/>
          </p:cNvSpPr>
          <p:nvPr>
            <p:ph type="dt" sz="half" idx="10"/>
          </p:nvPr>
        </p:nvSpPr>
        <p:spPr/>
        <p:txBody>
          <a:bodyPr/>
          <a:lstStyle/>
          <a:p>
            <a:fld id="{87DFBC78-B446-4212-85C3-E26E171767EF}" type="datetimeFigureOut">
              <a:rPr lang="es-CO" smtClean="0"/>
              <a:pPr/>
              <a:t>9/03/2021</a:t>
            </a:fld>
            <a:endParaRPr lang="es-CO"/>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s-CO"/>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580A7438-EB49-4A52-BD34-6DE334CFADBC}" type="slidenum">
              <a:rPr lang="es-CO" smtClean="0"/>
              <a:pPr/>
              <a:t>‹Nº›</a:t>
            </a:fld>
            <a:endParaRPr lang="es-C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705101" y="0"/>
            <a:ext cx="9486900"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s-ES"/>
              <a:t>Haga clic en el icono para agregar una imagen</a:t>
            </a:r>
            <a:endParaRPr lang="en-US" dirty="0"/>
          </a:p>
        </p:txBody>
      </p:sp>
      <p:sp>
        <p:nvSpPr>
          <p:cNvPr id="9" name="Right Triangle 8"/>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 y="5048250"/>
            <a:ext cx="4762500"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94929" y="1717501"/>
            <a:ext cx="7315200" cy="867444"/>
          </a:xfrm>
        </p:spPr>
        <p:txBody>
          <a:bodyPr anchor="b"/>
          <a:lstStyle>
            <a:lvl1pPr algn="l">
              <a:defRPr sz="2800" b="0">
                <a:latin typeface="+mj-lt"/>
              </a:defRPr>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rot="19140000">
            <a:off x="1524639" y="2180529"/>
            <a:ext cx="8128727"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87DFBC78-B446-4212-85C3-E26E171767EF}" type="datetimeFigureOut">
              <a:rPr lang="es-CO" smtClean="0"/>
              <a:pPr/>
              <a:t>9/03/2021</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580A7438-EB49-4A52-BD34-6DE334CFADBC}" type="slidenum">
              <a:rPr lang="es-CO" smtClean="0"/>
              <a:pPr/>
              <a:t>‹Nº›</a:t>
            </a:fld>
            <a:endParaRPr lang="es-C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3175" y="5050633"/>
            <a:ext cx="4765676"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3173" y="5051293"/>
            <a:ext cx="12195173"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97280" y="365760"/>
            <a:ext cx="10027920" cy="548640"/>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100629"/>
            <a:ext cx="10027920" cy="3579849"/>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19140000">
            <a:off x="268224" y="5870448"/>
            <a:ext cx="2901696" cy="201168"/>
          </a:xfrm>
          <a:prstGeom prst="rect">
            <a:avLst/>
          </a:prstGeom>
        </p:spPr>
        <p:txBody>
          <a:bodyPr vert="horz" lIns="91440" tIns="45720" rIns="91440" bIns="45720" rtlCol="0" anchor="ctr"/>
          <a:lstStyle>
            <a:lvl1pPr algn="l">
              <a:defRPr sz="1200">
                <a:solidFill>
                  <a:srgbClr val="FFFFFF"/>
                </a:solidFill>
              </a:defRPr>
            </a:lvl1pPr>
          </a:lstStyle>
          <a:p>
            <a:fld id="{87DFBC78-B446-4212-85C3-E26E171767EF}" type="datetimeFigureOut">
              <a:rPr lang="es-CO" smtClean="0"/>
              <a:pPr/>
              <a:t>9/03/2021</a:t>
            </a:fld>
            <a:endParaRPr lang="es-CO"/>
          </a:p>
        </p:txBody>
      </p:sp>
      <p:sp>
        <p:nvSpPr>
          <p:cNvPr id="5" name="Footer Placeholder 4"/>
          <p:cNvSpPr>
            <a:spLocks noGrp="1"/>
          </p:cNvSpPr>
          <p:nvPr>
            <p:ph type="ftr" sz="quarter" idx="3"/>
          </p:nvPr>
        </p:nvSpPr>
        <p:spPr>
          <a:xfrm>
            <a:off x="4690019" y="6285122"/>
            <a:ext cx="62992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s-CO"/>
          </a:p>
        </p:txBody>
      </p:sp>
      <p:sp>
        <p:nvSpPr>
          <p:cNvPr id="6" name="Slide Number Placeholder 5"/>
          <p:cNvSpPr>
            <a:spLocks noGrp="1"/>
          </p:cNvSpPr>
          <p:nvPr>
            <p:ph type="sldNum" sz="quarter" idx="4"/>
          </p:nvPr>
        </p:nvSpPr>
        <p:spPr>
          <a:xfrm>
            <a:off x="11201384" y="6170822"/>
            <a:ext cx="67056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580A7438-EB49-4A52-BD34-6DE334CFADBC}" type="slidenum">
              <a:rPr lang="es-CO" smtClean="0"/>
              <a:pPr/>
              <a:t>‹Nº›</a:t>
            </a:fld>
            <a:endParaRPr lang="es-CO"/>
          </a:p>
        </p:txBody>
      </p:sp>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29.jpg"/></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56013" y="1191986"/>
            <a:ext cx="10188061" cy="1910442"/>
          </a:xfrm>
          <a:solidFill>
            <a:schemeClr val="accent4">
              <a:lumMod val="40000"/>
              <a:lumOff val="60000"/>
            </a:schemeClr>
          </a:solidFill>
        </p:spPr>
        <p:txBody>
          <a:bodyPr>
            <a:normAutofit fontScale="90000"/>
          </a:bodyPr>
          <a:lstStyle/>
          <a:p>
            <a:pPr algn="ctr"/>
            <a:br>
              <a:rPr lang="es-CO" sz="6000" dirty="0"/>
            </a:br>
            <a:r>
              <a:rPr lang="es-CO" sz="6000" dirty="0"/>
              <a:t> </a:t>
            </a:r>
            <a:br>
              <a:rPr lang="es-CO" sz="6000" dirty="0"/>
            </a:br>
            <a:br>
              <a:rPr lang="es-CO" sz="6000" dirty="0"/>
            </a:br>
            <a:br>
              <a:rPr lang="es-CO" sz="6000" dirty="0"/>
            </a:br>
            <a:r>
              <a:rPr lang="es-CO" sz="3600" b="1" dirty="0">
                <a:ln w="10541" cmpd="sng">
                  <a:solidFill>
                    <a:schemeClr val="accent1">
                      <a:shade val="88000"/>
                      <a:satMod val="110000"/>
                    </a:schemeClr>
                  </a:solidFill>
                  <a:prstDash val="solid"/>
                </a:ln>
                <a:solidFill>
                  <a:srgbClr val="00B0F0"/>
                </a:solidFill>
                <a:latin typeface="+mn-lt"/>
                <a:ea typeface="+mn-ea"/>
                <a:cs typeface="+mn-cs"/>
              </a:rPr>
              <a:t>INSTITUCIÓN EDUCATIVA  TÉCNICO AGROPECUARIO LA ARENA </a:t>
            </a:r>
            <a:br>
              <a:rPr lang="es-CO"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ea typeface="+mn-ea"/>
                <a:cs typeface="+mn-cs"/>
              </a:rPr>
            </a:br>
            <a:r>
              <a:rPr lang="es-CO"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ea typeface="+mn-ea"/>
                <a:cs typeface="+mn-cs"/>
              </a:rPr>
              <a:t> </a:t>
            </a:r>
            <a:br>
              <a:rPr lang="es-CO" sz="3600" dirty="0">
                <a:latin typeface="Arial" panose="020B0604020202020204" pitchFamily="34" charset="0"/>
                <a:cs typeface="Arial" panose="020B0604020202020204" pitchFamily="34" charset="0"/>
              </a:rPr>
            </a:br>
            <a:endParaRPr lang="es-CO"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ea typeface="+mn-ea"/>
              <a:cs typeface="+mn-cs"/>
            </a:endParaRPr>
          </a:p>
        </p:txBody>
      </p:sp>
      <p:sp>
        <p:nvSpPr>
          <p:cNvPr id="3" name="Subtítulo 2"/>
          <p:cNvSpPr>
            <a:spLocks noGrp="1"/>
          </p:cNvSpPr>
          <p:nvPr>
            <p:ph type="subTitle" idx="1"/>
          </p:nvPr>
        </p:nvSpPr>
        <p:spPr>
          <a:xfrm>
            <a:off x="1102179" y="3273880"/>
            <a:ext cx="9481154" cy="1992144"/>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endParaRPr lang="es-CO" sz="1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r>
              <a:rPr lang="es-CO" sz="1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RECTORA: ILUMINADA DEL ROSARIO TORRES CAMARGO </a:t>
            </a:r>
          </a:p>
          <a:p>
            <a:r>
              <a:rPr lang="es-CO" sz="1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INFORME DE GESTIÓN: SEGUNDO SEMESTRE</a:t>
            </a:r>
          </a:p>
          <a:p>
            <a:r>
              <a:rPr lang="es-CO" sz="1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VIENCIA  2020</a:t>
            </a:r>
          </a:p>
        </p:txBody>
      </p:sp>
    </p:spTree>
    <p:extLst>
      <p:ext uri="{BB962C8B-B14F-4D97-AF65-F5344CB8AC3E}">
        <p14:creationId xmlns:p14="http://schemas.microsoft.com/office/powerpoint/2010/main" val="170718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7686" y="624110"/>
            <a:ext cx="10426927" cy="878119"/>
          </a:xfrm>
          <a:solidFill>
            <a:schemeClr val="accent4">
              <a:lumMod val="40000"/>
              <a:lumOff val="60000"/>
            </a:schemeClr>
          </a:solidFill>
        </p:spPr>
        <p:txBody>
          <a:bodyPr>
            <a:normAutofit/>
          </a:bodyPr>
          <a:lstStyle/>
          <a:p>
            <a:r>
              <a:rPr lang="es-CO" b="1" dirty="0">
                <a:ln w="10541" cmpd="sng">
                  <a:solidFill>
                    <a:schemeClr val="accent1">
                      <a:shade val="88000"/>
                      <a:satMod val="110000"/>
                    </a:schemeClr>
                  </a:solidFill>
                  <a:prstDash val="solid"/>
                </a:ln>
                <a:solidFill>
                  <a:srgbClr val="00B0F0"/>
                </a:solidFill>
              </a:rPr>
              <a:t>EJECUCIÓN PRESUPUESTAL DE GASTOS DE SGP GRATUIDAD</a:t>
            </a:r>
            <a:endParaRPr lang="es-CO" dirty="0">
              <a:solidFill>
                <a:srgbClr val="00B0F0"/>
              </a:solidFill>
            </a:endParaRPr>
          </a:p>
        </p:txBody>
      </p:sp>
      <p:graphicFrame>
        <p:nvGraphicFramePr>
          <p:cNvPr id="6" name="5 Tabla"/>
          <p:cNvGraphicFramePr>
            <a:graphicFrameLocks noGrp="1"/>
          </p:cNvGraphicFramePr>
          <p:nvPr>
            <p:extLst>
              <p:ext uri="{D42A27DB-BD31-4B8C-83A1-F6EECF244321}">
                <p14:modId xmlns:p14="http://schemas.microsoft.com/office/powerpoint/2010/main" val="4081154162"/>
              </p:ext>
            </p:extLst>
          </p:nvPr>
        </p:nvGraphicFramePr>
        <p:xfrm>
          <a:off x="1191987" y="1722657"/>
          <a:ext cx="9380762" cy="3755578"/>
        </p:xfrm>
        <a:graphic>
          <a:graphicData uri="http://schemas.openxmlformats.org/drawingml/2006/table">
            <a:tbl>
              <a:tblPr/>
              <a:tblGrid>
                <a:gridCol w="1010041">
                  <a:extLst>
                    <a:ext uri="{9D8B030D-6E8A-4147-A177-3AD203B41FA5}">
                      <a16:colId xmlns:a16="http://schemas.microsoft.com/office/drawing/2014/main" val="20000"/>
                    </a:ext>
                  </a:extLst>
                </a:gridCol>
                <a:gridCol w="2727113">
                  <a:extLst>
                    <a:ext uri="{9D8B030D-6E8A-4147-A177-3AD203B41FA5}">
                      <a16:colId xmlns:a16="http://schemas.microsoft.com/office/drawing/2014/main" val="20001"/>
                    </a:ext>
                  </a:extLst>
                </a:gridCol>
                <a:gridCol w="2794449">
                  <a:extLst>
                    <a:ext uri="{9D8B030D-6E8A-4147-A177-3AD203B41FA5}">
                      <a16:colId xmlns:a16="http://schemas.microsoft.com/office/drawing/2014/main" val="20002"/>
                    </a:ext>
                  </a:extLst>
                </a:gridCol>
                <a:gridCol w="1447726">
                  <a:extLst>
                    <a:ext uri="{9D8B030D-6E8A-4147-A177-3AD203B41FA5}">
                      <a16:colId xmlns:a16="http://schemas.microsoft.com/office/drawing/2014/main" val="20003"/>
                    </a:ext>
                  </a:extLst>
                </a:gridCol>
                <a:gridCol w="1401433">
                  <a:extLst>
                    <a:ext uri="{9D8B030D-6E8A-4147-A177-3AD203B41FA5}">
                      <a16:colId xmlns:a16="http://schemas.microsoft.com/office/drawing/2014/main" val="20004"/>
                    </a:ext>
                  </a:extLst>
                </a:gridCol>
              </a:tblGrid>
              <a:tr h="507139">
                <a:tc>
                  <a:txBody>
                    <a:bodyPr/>
                    <a:lstStyle/>
                    <a:p>
                      <a:pPr algn="ctr" rtl="0" fontAlgn="b"/>
                      <a:r>
                        <a:rPr lang="es-CO" sz="1050" b="1" i="0" u="none" strike="noStrike">
                          <a:solidFill>
                            <a:srgbClr val="000000"/>
                          </a:solidFill>
                          <a:effectLst/>
                          <a:latin typeface="Arial"/>
                        </a:rPr>
                        <a:t>CODIGO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676"/>
                    </a:solidFill>
                  </a:tcPr>
                </a:tc>
                <a:tc>
                  <a:txBody>
                    <a:bodyPr/>
                    <a:lstStyle/>
                    <a:p>
                      <a:pPr algn="ctr" rtl="0" fontAlgn="b"/>
                      <a:r>
                        <a:rPr lang="es-CO" sz="1050" b="1" i="0" u="none" strike="noStrike">
                          <a:solidFill>
                            <a:srgbClr val="000000"/>
                          </a:solidFill>
                          <a:effectLst/>
                          <a:latin typeface="Arial"/>
                        </a:rPr>
                        <a:t>RUBRO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676"/>
                    </a:solidFill>
                  </a:tcPr>
                </a:tc>
                <a:tc>
                  <a:txBody>
                    <a:bodyPr/>
                    <a:lstStyle/>
                    <a:p>
                      <a:pPr algn="ctr" rtl="0" fontAlgn="b"/>
                      <a:r>
                        <a:rPr lang="es-CO" sz="1050" b="1" i="0" u="none" strike="noStrike">
                          <a:solidFill>
                            <a:srgbClr val="000000"/>
                          </a:solidFill>
                          <a:effectLst/>
                          <a:latin typeface="Arial"/>
                        </a:rPr>
                        <a:t>PRESUPUESTO DEFINITIVO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676"/>
                    </a:solidFill>
                  </a:tcPr>
                </a:tc>
                <a:tc>
                  <a:txBody>
                    <a:bodyPr/>
                    <a:lstStyle/>
                    <a:p>
                      <a:pPr algn="ctr" rtl="0" fontAlgn="b"/>
                      <a:r>
                        <a:rPr lang="es-CO" sz="1050" b="1" i="0" u="none" strike="noStrike">
                          <a:solidFill>
                            <a:srgbClr val="000000"/>
                          </a:solidFill>
                          <a:effectLst/>
                          <a:latin typeface="Arial"/>
                        </a:rPr>
                        <a:t>EJECUTADO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676"/>
                    </a:solidFill>
                  </a:tcPr>
                </a:tc>
                <a:tc>
                  <a:txBody>
                    <a:bodyPr/>
                    <a:lstStyle/>
                    <a:p>
                      <a:pPr algn="ctr" rtl="0" fontAlgn="b"/>
                      <a:r>
                        <a:rPr lang="es-CO" sz="1050" b="1" i="0" u="none" strike="noStrike">
                          <a:solidFill>
                            <a:srgbClr val="000000"/>
                          </a:solidFill>
                          <a:effectLst/>
                          <a:latin typeface="Arial"/>
                        </a:rPr>
                        <a:t>POR EJECUTAR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676"/>
                    </a:solidFill>
                  </a:tcPr>
                </a:tc>
                <a:extLst>
                  <a:ext uri="{0D108BD9-81ED-4DB2-BD59-A6C34878D82A}">
                    <a16:rowId xmlns:a16="http://schemas.microsoft.com/office/drawing/2014/main" val="10000"/>
                  </a:ext>
                </a:extLst>
              </a:tr>
              <a:tr h="274130">
                <a:tc>
                  <a:txBody>
                    <a:bodyPr/>
                    <a:lstStyle/>
                    <a:p>
                      <a:pPr algn="l" rtl="0" fontAlgn="b"/>
                      <a:r>
                        <a:rPr lang="es-CO" sz="1050" b="0" i="0" u="none" strike="noStrike">
                          <a:solidFill>
                            <a:srgbClr val="000000"/>
                          </a:solidFill>
                          <a:effectLst/>
                          <a:latin typeface="Arial"/>
                        </a:rPr>
                        <a:t>2.1.1.1.01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CO" sz="1050" b="0" i="0" u="none" strike="noStrike">
                          <a:solidFill>
                            <a:srgbClr val="000000"/>
                          </a:solidFill>
                          <a:effectLst/>
                          <a:latin typeface="Arial"/>
                        </a:rPr>
                        <a:t>JORNALES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CO" sz="1050" b="0" i="0" u="none" strike="noStrike">
                          <a:solidFill>
                            <a:srgbClr val="000000"/>
                          </a:solidFill>
                          <a:effectLst/>
                          <a:latin typeface="Arial"/>
                        </a:rPr>
                        <a:t>2.376.000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CO" sz="1050" b="0" i="0" u="none" strike="noStrike">
                          <a:solidFill>
                            <a:srgbClr val="000000"/>
                          </a:solidFill>
                          <a:effectLst/>
                          <a:latin typeface="Arial"/>
                        </a:rPr>
                        <a:t>2.376.000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CO" sz="1050" b="0" i="0" u="none" strike="noStrike">
                          <a:solidFill>
                            <a:srgbClr val="000000"/>
                          </a:solidFill>
                          <a:effectLst/>
                          <a:latin typeface="Arial"/>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74130">
                <a:tc>
                  <a:txBody>
                    <a:bodyPr/>
                    <a:lstStyle/>
                    <a:p>
                      <a:pPr algn="l" rtl="0" fontAlgn="b"/>
                      <a:r>
                        <a:rPr lang="es-CO" sz="1050" b="0" i="0" u="none" strike="noStrike">
                          <a:solidFill>
                            <a:srgbClr val="000000"/>
                          </a:solidFill>
                          <a:effectLst/>
                          <a:latin typeface="Arial"/>
                        </a:rPr>
                        <a:t>2.1.1.1.02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CO" sz="1050" b="0" i="0" u="none" strike="noStrike">
                          <a:solidFill>
                            <a:srgbClr val="000000"/>
                          </a:solidFill>
                          <a:effectLst/>
                          <a:latin typeface="Arial"/>
                        </a:rPr>
                        <a:t>HONORARIOS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CO" sz="1050" b="0" i="0" u="none" strike="noStrike">
                          <a:solidFill>
                            <a:srgbClr val="000000"/>
                          </a:solidFill>
                          <a:effectLst/>
                          <a:latin typeface="Arial"/>
                        </a:rPr>
                        <a:t>9.000.000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CO" sz="1050" b="0" i="0" u="none" strike="noStrike">
                          <a:solidFill>
                            <a:srgbClr val="000000"/>
                          </a:solidFill>
                          <a:effectLst/>
                          <a:latin typeface="Arial"/>
                        </a:rPr>
                        <a:t>9.000.000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CO" sz="1050" b="0" i="0" u="none" strike="noStrike">
                          <a:solidFill>
                            <a:srgbClr val="000000"/>
                          </a:solidFill>
                          <a:effectLst/>
                          <a:latin typeface="Arial"/>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74130">
                <a:tc>
                  <a:txBody>
                    <a:bodyPr/>
                    <a:lstStyle/>
                    <a:p>
                      <a:pPr algn="l" rtl="0" fontAlgn="b"/>
                      <a:r>
                        <a:rPr lang="es-CO" sz="1050" b="0" i="0" u="none" strike="noStrike">
                          <a:solidFill>
                            <a:srgbClr val="000000"/>
                          </a:solidFill>
                          <a:effectLst/>
                          <a:latin typeface="Arial"/>
                        </a:rPr>
                        <a:t>2.1.2.01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CO" sz="1050" b="0" i="0" u="none" strike="noStrike">
                          <a:solidFill>
                            <a:srgbClr val="000000"/>
                          </a:solidFill>
                          <a:effectLst/>
                          <a:latin typeface="Arial"/>
                        </a:rPr>
                        <a:t>COMPRA DE EQUIPOS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CO" sz="1050" b="0" i="0" u="none" strike="noStrike">
                          <a:solidFill>
                            <a:srgbClr val="000000"/>
                          </a:solidFill>
                          <a:effectLst/>
                          <a:latin typeface="Arial"/>
                        </a:rPr>
                        <a:t>8.000.000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CO" sz="1050" b="0" i="0" u="none" strike="noStrike">
                          <a:solidFill>
                            <a:srgbClr val="000000"/>
                          </a:solidFill>
                          <a:effectLst/>
                          <a:latin typeface="Arial"/>
                        </a:rPr>
                        <a:t>7.900.000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CO" sz="1050" b="0" i="0" u="none" strike="noStrike">
                          <a:solidFill>
                            <a:srgbClr val="000000"/>
                          </a:solidFill>
                          <a:effectLst/>
                          <a:latin typeface="Arial"/>
                        </a:rPr>
                        <a:t>100.000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74130">
                <a:tc>
                  <a:txBody>
                    <a:bodyPr/>
                    <a:lstStyle/>
                    <a:p>
                      <a:pPr algn="l" rtl="0" fontAlgn="b"/>
                      <a:r>
                        <a:rPr lang="es-CO" sz="1050" b="0" i="0" u="none" strike="noStrike">
                          <a:solidFill>
                            <a:srgbClr val="000000"/>
                          </a:solidFill>
                          <a:effectLst/>
                          <a:latin typeface="Arial"/>
                        </a:rPr>
                        <a:t>2.1.2.02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CO" sz="1050" b="0" i="0" u="none" strike="noStrike">
                          <a:solidFill>
                            <a:srgbClr val="000000"/>
                          </a:solidFill>
                          <a:effectLst/>
                          <a:latin typeface="Arial"/>
                        </a:rPr>
                        <a:t>MATERIALES Y SUMINISTROS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CO" sz="1050" b="0" i="0" u="none" strike="noStrike">
                          <a:solidFill>
                            <a:srgbClr val="000000"/>
                          </a:solidFill>
                          <a:effectLst/>
                          <a:latin typeface="Arial"/>
                        </a:rPr>
                        <a:t>4.168.939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CO" sz="1050" b="0" i="0" u="none" strike="noStrike">
                          <a:solidFill>
                            <a:srgbClr val="000000"/>
                          </a:solidFill>
                          <a:effectLst/>
                          <a:latin typeface="Arial"/>
                        </a:rPr>
                        <a:t>4.100.000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CO" sz="1050" b="0" i="0" u="none" strike="noStrike">
                          <a:solidFill>
                            <a:srgbClr val="000000"/>
                          </a:solidFill>
                          <a:effectLst/>
                          <a:latin typeface="Arial"/>
                        </a:rPr>
                        <a:t>68.939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74130">
                <a:tc>
                  <a:txBody>
                    <a:bodyPr/>
                    <a:lstStyle/>
                    <a:p>
                      <a:pPr algn="l" rtl="0" fontAlgn="b"/>
                      <a:r>
                        <a:rPr lang="es-CO" sz="1050" b="0" i="0" u="none" strike="noStrike">
                          <a:solidFill>
                            <a:srgbClr val="000000"/>
                          </a:solidFill>
                          <a:effectLst/>
                          <a:latin typeface="Arial"/>
                        </a:rPr>
                        <a:t>2.1.2.06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CO" sz="1050" b="0" i="0" u="none" strike="noStrike">
                          <a:solidFill>
                            <a:srgbClr val="000000"/>
                          </a:solidFill>
                          <a:effectLst/>
                          <a:latin typeface="Arial"/>
                        </a:rPr>
                        <a:t>SERVICIOS PUBLICOS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CO" sz="1050" b="0" i="0" u="none" strike="noStrike">
                          <a:solidFill>
                            <a:srgbClr val="000000"/>
                          </a:solidFill>
                          <a:effectLst/>
                          <a:latin typeface="Arial"/>
                        </a:rPr>
                        <a:t>13.942.436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CO" sz="1050" b="0" i="0" u="none" strike="noStrike">
                          <a:solidFill>
                            <a:srgbClr val="000000"/>
                          </a:solidFill>
                          <a:effectLst/>
                          <a:latin typeface="Arial"/>
                        </a:rPr>
                        <a:t>13.264.960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CO" sz="1050" b="0" i="0" u="none" strike="noStrike">
                          <a:solidFill>
                            <a:srgbClr val="000000"/>
                          </a:solidFill>
                          <a:effectLst/>
                          <a:latin typeface="Arial"/>
                        </a:rPr>
                        <a:t>677.476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74130">
                <a:tc>
                  <a:txBody>
                    <a:bodyPr/>
                    <a:lstStyle/>
                    <a:p>
                      <a:pPr algn="l" rtl="0" fontAlgn="b"/>
                      <a:r>
                        <a:rPr lang="es-CO" sz="1050" b="0" i="0" u="none" strike="noStrike">
                          <a:solidFill>
                            <a:srgbClr val="000000"/>
                          </a:solidFill>
                          <a:effectLst/>
                          <a:latin typeface="Arial"/>
                        </a:rPr>
                        <a:t>2.1.2.08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CO" sz="1050" b="0" i="0" u="none" strike="noStrike">
                          <a:solidFill>
                            <a:srgbClr val="000000"/>
                          </a:solidFill>
                          <a:effectLst/>
                          <a:latin typeface="Arial"/>
                        </a:rPr>
                        <a:t>IMPRESOS Y PUBLICACIONES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CO" sz="1050" b="0" i="0" u="none" strike="noStrike">
                          <a:solidFill>
                            <a:srgbClr val="000000"/>
                          </a:solidFill>
                          <a:effectLst/>
                          <a:latin typeface="Arial"/>
                        </a:rPr>
                        <a:t>48.573.301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CO" sz="1050" b="0" i="0" u="none" strike="noStrike">
                          <a:solidFill>
                            <a:srgbClr val="000000"/>
                          </a:solidFill>
                          <a:effectLst/>
                          <a:latin typeface="Arial"/>
                        </a:rPr>
                        <a:t>47.197.460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CO" sz="1050" b="0" i="0" u="none" strike="noStrike">
                          <a:solidFill>
                            <a:srgbClr val="000000"/>
                          </a:solidFill>
                          <a:effectLst/>
                          <a:latin typeface="Arial"/>
                        </a:rPr>
                        <a:t>1.375.841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07139">
                <a:tc>
                  <a:txBody>
                    <a:bodyPr/>
                    <a:lstStyle/>
                    <a:p>
                      <a:pPr algn="l" rtl="0" fontAlgn="b"/>
                      <a:r>
                        <a:rPr lang="es-CO" sz="1050" b="0" i="0" u="none" strike="noStrike">
                          <a:solidFill>
                            <a:srgbClr val="000000"/>
                          </a:solidFill>
                          <a:effectLst/>
                          <a:latin typeface="Arial"/>
                        </a:rPr>
                        <a:t>2.1.2.09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CO" sz="1050" b="0" i="0" u="none" strike="noStrike">
                          <a:solidFill>
                            <a:srgbClr val="000000"/>
                          </a:solidFill>
                          <a:effectLst/>
                          <a:latin typeface="Arial"/>
                        </a:rPr>
                        <a:t>COMUNICACIONES Y TRANSPORTE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CO" sz="1050" b="0" i="0" u="none" strike="noStrike">
                          <a:solidFill>
                            <a:srgbClr val="000000"/>
                          </a:solidFill>
                          <a:effectLst/>
                          <a:latin typeface="Arial"/>
                        </a:rPr>
                        <a:t>3.350.000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CO" sz="1050" b="0" i="0" u="none" strike="noStrike">
                          <a:solidFill>
                            <a:srgbClr val="000000"/>
                          </a:solidFill>
                          <a:effectLst/>
                          <a:latin typeface="Arial"/>
                        </a:rPr>
                        <a:t>3.264.964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CO" sz="1050" b="0" i="0" u="none" strike="noStrike">
                          <a:solidFill>
                            <a:srgbClr val="000000"/>
                          </a:solidFill>
                          <a:effectLst/>
                          <a:latin typeface="Arial"/>
                        </a:rPr>
                        <a:t>85.036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74130">
                <a:tc>
                  <a:txBody>
                    <a:bodyPr/>
                    <a:lstStyle/>
                    <a:p>
                      <a:pPr algn="l" rtl="0" fontAlgn="b"/>
                      <a:r>
                        <a:rPr lang="es-CO" sz="1050" b="0" i="0" u="none" strike="noStrike">
                          <a:solidFill>
                            <a:srgbClr val="000000"/>
                          </a:solidFill>
                          <a:effectLst/>
                          <a:latin typeface="Arial"/>
                        </a:rPr>
                        <a:t>2.1.2.10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CO" sz="1050" b="0" i="0" u="none" strike="noStrike">
                          <a:solidFill>
                            <a:srgbClr val="000000"/>
                          </a:solidFill>
                          <a:effectLst/>
                          <a:latin typeface="Arial"/>
                        </a:rPr>
                        <a:t>SEGUROS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CO" sz="1050" b="0" i="0" u="none" strike="noStrike">
                          <a:solidFill>
                            <a:srgbClr val="000000"/>
                          </a:solidFill>
                          <a:effectLst/>
                          <a:latin typeface="Arial"/>
                        </a:rPr>
                        <a:t>669.485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CO" sz="1050" b="0" i="0" u="none" strike="noStrike">
                          <a:solidFill>
                            <a:srgbClr val="000000"/>
                          </a:solidFill>
                          <a:effectLst/>
                          <a:latin typeface="Arial"/>
                        </a:rPr>
                        <a:t>669.485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CO" sz="1050" b="0" i="0" u="none" strike="noStrike">
                          <a:solidFill>
                            <a:srgbClr val="000000"/>
                          </a:solidFill>
                          <a:effectLst/>
                          <a:latin typeface="Arial"/>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74130">
                <a:tc>
                  <a:txBody>
                    <a:bodyPr/>
                    <a:lstStyle/>
                    <a:p>
                      <a:pPr algn="l" rtl="0" fontAlgn="b"/>
                      <a:r>
                        <a:rPr lang="es-CO" sz="1050" b="0" i="0" u="none" strike="noStrike">
                          <a:solidFill>
                            <a:srgbClr val="000000"/>
                          </a:solidFill>
                          <a:effectLst/>
                          <a:latin typeface="Arial"/>
                        </a:rPr>
                        <a:t>2.1.2.11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CO" sz="1050" b="0" i="0" u="none" strike="noStrike">
                          <a:solidFill>
                            <a:srgbClr val="000000"/>
                          </a:solidFill>
                          <a:effectLst/>
                          <a:latin typeface="Arial"/>
                        </a:rPr>
                        <a:t>GASTOS BANCARIOS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CO" sz="1050" b="0" i="0" u="none" strike="noStrike">
                          <a:solidFill>
                            <a:srgbClr val="000000"/>
                          </a:solidFill>
                          <a:effectLst/>
                          <a:latin typeface="Arial"/>
                        </a:rPr>
                        <a:t>586.554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CO" sz="1050" b="0" i="0" u="none" strike="noStrike">
                          <a:solidFill>
                            <a:srgbClr val="000000"/>
                          </a:solidFill>
                          <a:effectLst/>
                          <a:latin typeface="Arial"/>
                        </a:rPr>
                        <a:t>546.091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CO" sz="1050" b="0" i="0" u="none" strike="noStrike">
                          <a:solidFill>
                            <a:srgbClr val="000000"/>
                          </a:solidFill>
                          <a:effectLst/>
                          <a:latin typeface="Arial"/>
                        </a:rPr>
                        <a:t>40.463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74130">
                <a:tc>
                  <a:txBody>
                    <a:bodyPr/>
                    <a:lstStyle/>
                    <a:p>
                      <a:pPr algn="l" rtl="0" fontAlgn="b"/>
                      <a:r>
                        <a:rPr lang="es-CO" sz="1050" b="0" i="0" u="none" strike="noStrike">
                          <a:solidFill>
                            <a:srgbClr val="000000"/>
                          </a:solidFill>
                          <a:effectLst/>
                          <a:latin typeface="Arial"/>
                        </a:rPr>
                        <a:t>2.1.2.15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CO" sz="1050" b="0" i="0" u="none" strike="noStrike">
                          <a:solidFill>
                            <a:srgbClr val="000000"/>
                          </a:solidFill>
                          <a:effectLst/>
                          <a:latin typeface="Arial"/>
                        </a:rPr>
                        <a:t>OTROS GASTOS GENERALES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CO" sz="1050" b="0" i="0" u="none" strike="noStrike">
                          <a:solidFill>
                            <a:srgbClr val="000000"/>
                          </a:solidFill>
                          <a:effectLst/>
                          <a:latin typeface="Arial"/>
                        </a:rPr>
                        <a:t>100.000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CO" sz="1050" b="0" i="0" u="none" strike="noStrike">
                          <a:solidFill>
                            <a:srgbClr val="000000"/>
                          </a:solidFill>
                          <a:effectLst/>
                          <a:latin typeface="Arial"/>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CO" sz="1050" b="0" i="0" u="none" strike="noStrike">
                          <a:solidFill>
                            <a:srgbClr val="000000"/>
                          </a:solidFill>
                          <a:effectLst/>
                          <a:latin typeface="Arial"/>
                        </a:rPr>
                        <a:t>100.000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74130">
                <a:tc gridSpan="2">
                  <a:txBody>
                    <a:bodyPr/>
                    <a:lstStyle/>
                    <a:p>
                      <a:pPr algn="ctr" rtl="0" fontAlgn="b"/>
                      <a:r>
                        <a:rPr lang="es-CO" sz="1050" b="1" i="0" u="none" strike="noStrike">
                          <a:solidFill>
                            <a:srgbClr val="000000"/>
                          </a:solidFill>
                          <a:effectLst/>
                          <a:latin typeface="Arial"/>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676"/>
                    </a:solidFill>
                  </a:tcPr>
                </a:tc>
                <a:tc hMerge="1">
                  <a:txBody>
                    <a:bodyPr/>
                    <a:lstStyle/>
                    <a:p>
                      <a:endParaRPr lang="es-CO"/>
                    </a:p>
                  </a:txBody>
                  <a:tcPr/>
                </a:tc>
                <a:tc>
                  <a:txBody>
                    <a:bodyPr/>
                    <a:lstStyle/>
                    <a:p>
                      <a:pPr algn="r" rtl="0" fontAlgn="b"/>
                      <a:r>
                        <a:rPr lang="es-CO" sz="1050" b="1" i="0" u="none" strike="noStrike">
                          <a:solidFill>
                            <a:srgbClr val="000000"/>
                          </a:solidFill>
                          <a:effectLst/>
                          <a:latin typeface="Arial"/>
                        </a:rPr>
                        <a:t>90.766.715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676"/>
                    </a:solidFill>
                  </a:tcPr>
                </a:tc>
                <a:tc>
                  <a:txBody>
                    <a:bodyPr/>
                    <a:lstStyle/>
                    <a:p>
                      <a:pPr algn="r" rtl="0" fontAlgn="b"/>
                      <a:r>
                        <a:rPr lang="es-CO" sz="1050" b="1" i="0" u="none" strike="noStrike">
                          <a:solidFill>
                            <a:srgbClr val="000000"/>
                          </a:solidFill>
                          <a:effectLst/>
                          <a:latin typeface="Arial"/>
                        </a:rPr>
                        <a:t>88.318.960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676"/>
                    </a:solidFill>
                  </a:tcPr>
                </a:tc>
                <a:tc>
                  <a:txBody>
                    <a:bodyPr/>
                    <a:lstStyle/>
                    <a:p>
                      <a:pPr algn="r" rtl="0" fontAlgn="b"/>
                      <a:r>
                        <a:rPr lang="es-CO" sz="1050" b="1" i="0" u="none" strike="noStrike" dirty="0">
                          <a:solidFill>
                            <a:srgbClr val="000000"/>
                          </a:solidFill>
                          <a:effectLst/>
                          <a:latin typeface="Arial"/>
                        </a:rPr>
                        <a:t>2.447.755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676"/>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69057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75F495-FADB-4901-A23E-55BCFA1F3EFF}"/>
              </a:ext>
            </a:extLst>
          </p:cNvPr>
          <p:cNvSpPr>
            <a:spLocks noGrp="1"/>
          </p:cNvSpPr>
          <p:nvPr>
            <p:ph type="title"/>
          </p:nvPr>
        </p:nvSpPr>
        <p:spPr/>
        <p:txBody>
          <a:bodyPr/>
          <a:lstStyle/>
          <a:p>
            <a:r>
              <a:rPr kumimoji="0" lang="es-CO" sz="4000" b="1" i="0" u="none" strike="noStrike" kern="1200" cap="all" spc="0" normalizeH="0" baseline="0" noProof="0" dirty="0">
                <a:ln w="10541" cmpd="sng">
                  <a:solidFill>
                    <a:srgbClr val="797B7E">
                      <a:shade val="88000"/>
                      <a:satMod val="110000"/>
                    </a:srgbClr>
                  </a:solidFill>
                  <a:prstDash val="solid"/>
                </a:ln>
                <a:solidFill>
                  <a:srgbClr val="00B0F0"/>
                </a:solidFill>
                <a:effectLst/>
                <a:uLnTx/>
                <a:uFillTx/>
                <a:latin typeface="Franklin Gothic Book"/>
                <a:ea typeface="+mj-ea"/>
                <a:cs typeface="+mj-cs"/>
              </a:rPr>
              <a:t>                    GESTIÓN directiva</a:t>
            </a:r>
            <a:endParaRPr lang="es-CO" dirty="0"/>
          </a:p>
        </p:txBody>
      </p:sp>
      <p:sp>
        <p:nvSpPr>
          <p:cNvPr id="3" name="Marcador de contenido 2">
            <a:extLst>
              <a:ext uri="{FF2B5EF4-FFF2-40B4-BE49-F238E27FC236}">
                <a16:creationId xmlns:a16="http://schemas.microsoft.com/office/drawing/2014/main" id="{0F7B40CD-7C6C-4092-8AEE-9790AE734FA2}"/>
              </a:ext>
            </a:extLst>
          </p:cNvPr>
          <p:cNvSpPr>
            <a:spLocks noGrp="1"/>
          </p:cNvSpPr>
          <p:nvPr>
            <p:ph idx="1"/>
          </p:nvPr>
        </p:nvSpPr>
        <p:spPr/>
        <p:txBody>
          <a:bodyPr/>
          <a:lstStyle/>
          <a:p>
            <a:pPr>
              <a:buFont typeface="Arial" panose="020B0604020202020204" pitchFamily="34" charset="0"/>
              <a:buChar char="•"/>
            </a:pPr>
            <a:r>
              <a:rPr lang="es-CO" dirty="0"/>
              <a:t>Se conformo el COMITÉ DE ALTERMNACIA INSTITUCIONAL 2.021, integrado por representantes de padres de familia, estudiantes, docentes, directivos, maestros, equipo psicosocial, administrativos y representantes de la comunidad en general.</a:t>
            </a:r>
          </a:p>
          <a:p>
            <a:pPr>
              <a:buFont typeface="Arial" panose="020B0604020202020204" pitchFamily="34" charset="0"/>
              <a:buChar char="•"/>
            </a:pPr>
            <a:r>
              <a:rPr lang="es-CO" dirty="0"/>
              <a:t>Se elaboró y se hizo seguimiento al PLAN DE CONTINGENCIA FRENTE AL COVID19 2.020---2.021</a:t>
            </a:r>
          </a:p>
          <a:p>
            <a:pPr>
              <a:buFont typeface="Arial" panose="020B0604020202020204" pitchFamily="34" charset="0"/>
              <a:buChar char="•"/>
            </a:pPr>
            <a:r>
              <a:rPr lang="es-CO" dirty="0"/>
              <a:t>Se hicieron los respectivos ajustes transitorios al PEI con base al Plan de Contingencia frente al COVID 19</a:t>
            </a:r>
          </a:p>
          <a:p>
            <a:pPr>
              <a:buFont typeface="Arial" panose="020B0604020202020204" pitchFamily="34" charset="0"/>
              <a:buChar char="•"/>
            </a:pPr>
            <a:r>
              <a:rPr lang="es-CO" dirty="0"/>
              <a:t>Se agendaron, orientaron y desarrollaron las semanas de desarrollo Institucional.</a:t>
            </a:r>
          </a:p>
          <a:p>
            <a:pPr>
              <a:buFont typeface="Arial" panose="020B0604020202020204" pitchFamily="34" charset="0"/>
              <a:buChar char="•"/>
            </a:pPr>
            <a:r>
              <a:rPr lang="es-CO" dirty="0"/>
              <a:t>Se oriento el Proceso de Diseño, Elaboración, Impresión y entrega de </a:t>
            </a:r>
            <a:r>
              <a:rPr lang="es-CO" dirty="0" err="1"/>
              <a:t>guias</a:t>
            </a:r>
            <a:r>
              <a:rPr lang="es-CO" dirty="0"/>
              <a:t> de estudio para la Educación Remota</a:t>
            </a:r>
          </a:p>
          <a:p>
            <a:pPr>
              <a:buFont typeface="Arial" panose="020B0604020202020204" pitchFamily="34" charset="0"/>
              <a:buChar char="•"/>
            </a:pPr>
            <a:r>
              <a:rPr lang="es-CO" dirty="0"/>
              <a:t>Se oriento el proceso de entrega de portátiles a los estudiantes de undécimo para complemento del trabajo remoto</a:t>
            </a:r>
          </a:p>
          <a:p>
            <a:pPr>
              <a:buFont typeface="Arial" panose="020B0604020202020204" pitchFamily="34" charset="0"/>
              <a:buChar char="•"/>
            </a:pPr>
            <a:endParaRPr lang="es-CO" dirty="0"/>
          </a:p>
        </p:txBody>
      </p:sp>
    </p:spTree>
    <p:extLst>
      <p:ext uri="{BB962C8B-B14F-4D97-AF65-F5344CB8AC3E}">
        <p14:creationId xmlns:p14="http://schemas.microsoft.com/office/powerpoint/2010/main" val="2723085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319799-799D-4DE8-AB35-4B952B9C4025}"/>
              </a:ext>
            </a:extLst>
          </p:cNvPr>
          <p:cNvSpPr>
            <a:spLocks noGrp="1"/>
          </p:cNvSpPr>
          <p:nvPr>
            <p:ph type="title"/>
          </p:nvPr>
        </p:nvSpPr>
        <p:spPr/>
        <p:txBody>
          <a:bodyPr/>
          <a:lstStyle/>
          <a:p>
            <a:r>
              <a:rPr lang="es-CO" dirty="0"/>
              <a:t>          </a:t>
            </a:r>
          </a:p>
        </p:txBody>
      </p:sp>
      <p:sp>
        <p:nvSpPr>
          <p:cNvPr id="3" name="Marcador de contenido 2">
            <a:extLst>
              <a:ext uri="{FF2B5EF4-FFF2-40B4-BE49-F238E27FC236}">
                <a16:creationId xmlns:a16="http://schemas.microsoft.com/office/drawing/2014/main" id="{19DC9427-E44F-43EB-AB61-738D627EFAD1}"/>
              </a:ext>
            </a:extLst>
          </p:cNvPr>
          <p:cNvSpPr>
            <a:spLocks noGrp="1"/>
          </p:cNvSpPr>
          <p:nvPr>
            <p:ph idx="1"/>
          </p:nvPr>
        </p:nvSpPr>
        <p:spPr/>
        <p:txBody>
          <a:bodyPr>
            <a:normAutofit/>
          </a:bodyPr>
          <a:lstStyle/>
          <a:p>
            <a:pPr algn="ctr"/>
            <a:r>
              <a:rPr lang="es-CO" sz="4400" dirty="0">
                <a:solidFill>
                  <a:srgbClr val="FF0000"/>
                </a:solidFill>
              </a:rPr>
              <a:t>A CONTINUACION SE PRESENTAN ALGUNAS EVIDENCIAS DE LA GESTION ADMINISTRATIVA Y FINANCIERA , IGUALMENTE DE LA DIRECTIVA</a:t>
            </a:r>
          </a:p>
        </p:txBody>
      </p:sp>
    </p:spTree>
    <p:extLst>
      <p:ext uri="{BB962C8B-B14F-4D97-AF65-F5344CB8AC3E}">
        <p14:creationId xmlns:p14="http://schemas.microsoft.com/office/powerpoint/2010/main" val="1780022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98C827-3347-4B00-BB46-39B5BA000B9E}"/>
              </a:ext>
            </a:extLst>
          </p:cNvPr>
          <p:cNvSpPr>
            <a:spLocks noGrp="1"/>
          </p:cNvSpPr>
          <p:nvPr>
            <p:ph type="title"/>
          </p:nvPr>
        </p:nvSpPr>
        <p:spPr>
          <a:xfrm>
            <a:off x="1117600" y="158044"/>
            <a:ext cx="10007600" cy="756356"/>
          </a:xfrm>
        </p:spPr>
        <p:txBody>
          <a:bodyPr/>
          <a:lstStyle/>
          <a:p>
            <a:r>
              <a:rPr lang="es-CO" dirty="0"/>
              <a:t>ALGUNAS Evidencias ENTRGA DE GUIAS DE TRABAJO PARA ESTUDIANTES</a:t>
            </a:r>
          </a:p>
        </p:txBody>
      </p:sp>
      <p:sp>
        <p:nvSpPr>
          <p:cNvPr id="3" name="Marcador de contenido 2">
            <a:extLst>
              <a:ext uri="{FF2B5EF4-FFF2-40B4-BE49-F238E27FC236}">
                <a16:creationId xmlns:a16="http://schemas.microsoft.com/office/drawing/2014/main" id="{CFACE5FF-8845-4271-B194-39328F1E1CDD}"/>
              </a:ext>
            </a:extLst>
          </p:cNvPr>
          <p:cNvSpPr>
            <a:spLocks noGrp="1"/>
          </p:cNvSpPr>
          <p:nvPr>
            <p:ph idx="1"/>
          </p:nvPr>
        </p:nvSpPr>
        <p:spPr>
          <a:xfrm>
            <a:off x="846667" y="1100629"/>
            <a:ext cx="10278533" cy="5391611"/>
          </a:xfrm>
        </p:spPr>
        <p:txBody>
          <a:bodyPr/>
          <a:lstStyle/>
          <a:p>
            <a:endParaRPr lang="es-CO" dirty="0"/>
          </a:p>
          <a:p>
            <a:endParaRPr lang="es-CO" dirty="0"/>
          </a:p>
          <a:p>
            <a:endParaRPr lang="es-CO" dirty="0"/>
          </a:p>
          <a:p>
            <a:endParaRPr lang="es-CO" dirty="0"/>
          </a:p>
          <a:p>
            <a:endParaRPr lang="es-CO" dirty="0"/>
          </a:p>
          <a:p>
            <a:endParaRPr lang="es-CO" dirty="0"/>
          </a:p>
          <a:p>
            <a:endParaRPr lang="es-CO" dirty="0"/>
          </a:p>
          <a:p>
            <a:endParaRPr lang="es-CO" dirty="0"/>
          </a:p>
          <a:p>
            <a:endParaRPr lang="es-CO" dirty="0"/>
          </a:p>
        </p:txBody>
      </p:sp>
      <p:pic>
        <p:nvPicPr>
          <p:cNvPr id="7" name="Imagen 6">
            <a:extLst>
              <a:ext uri="{FF2B5EF4-FFF2-40B4-BE49-F238E27FC236}">
                <a16:creationId xmlns:a16="http://schemas.microsoft.com/office/drawing/2014/main" id="{1341A1B1-4900-4769-8113-C45C30185A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250225" y="697069"/>
            <a:ext cx="4803462" cy="5610577"/>
          </a:xfrm>
          <a:prstGeom prst="rect">
            <a:avLst/>
          </a:prstGeom>
        </p:spPr>
      </p:pic>
      <p:pic>
        <p:nvPicPr>
          <p:cNvPr id="9" name="Imagen 8">
            <a:extLst>
              <a:ext uri="{FF2B5EF4-FFF2-40B4-BE49-F238E27FC236}">
                <a16:creationId xmlns:a16="http://schemas.microsoft.com/office/drawing/2014/main" id="{7EDACA53-7A44-4CA2-AA6E-D90F1EC9B0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6623737" y="934132"/>
            <a:ext cx="4803463" cy="5136447"/>
          </a:xfrm>
          <a:prstGeom prst="rect">
            <a:avLst/>
          </a:prstGeom>
        </p:spPr>
      </p:pic>
    </p:spTree>
    <p:extLst>
      <p:ext uri="{BB962C8B-B14F-4D97-AF65-F5344CB8AC3E}">
        <p14:creationId xmlns:p14="http://schemas.microsoft.com/office/powerpoint/2010/main" val="4282178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6D411D-9D86-4972-9B5F-E185335C06D5}"/>
              </a:ext>
            </a:extLst>
          </p:cNvPr>
          <p:cNvSpPr>
            <a:spLocks noGrp="1"/>
          </p:cNvSpPr>
          <p:nvPr>
            <p:ph type="title"/>
          </p:nvPr>
        </p:nvSpPr>
        <p:spPr/>
        <p:txBody>
          <a:bodyPr/>
          <a:lstStyle/>
          <a:p>
            <a:r>
              <a:rPr lang="es-CO" dirty="0"/>
              <a:t>ALGUNAS EVIDENCIAS DE LA ENTREGA DE GUIAS</a:t>
            </a:r>
          </a:p>
        </p:txBody>
      </p:sp>
      <p:pic>
        <p:nvPicPr>
          <p:cNvPr id="5" name="Marcador de contenido 4">
            <a:extLst>
              <a:ext uri="{FF2B5EF4-FFF2-40B4-BE49-F238E27FC236}">
                <a16:creationId xmlns:a16="http://schemas.microsoft.com/office/drawing/2014/main" id="{71A5AA70-4BD0-4763-8AD8-F7BEF26753E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6200000">
            <a:off x="1018555" y="646023"/>
            <a:ext cx="4499156" cy="5407377"/>
          </a:xfrm>
        </p:spPr>
      </p:pic>
      <p:pic>
        <p:nvPicPr>
          <p:cNvPr id="7" name="Imagen 6">
            <a:extLst>
              <a:ext uri="{FF2B5EF4-FFF2-40B4-BE49-F238E27FC236}">
                <a16:creationId xmlns:a16="http://schemas.microsoft.com/office/drawing/2014/main" id="{9725E652-7DD0-4F19-A169-E252F7F88B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6587064" y="400754"/>
            <a:ext cx="4583294" cy="5813778"/>
          </a:xfrm>
          <a:prstGeom prst="rect">
            <a:avLst/>
          </a:prstGeom>
        </p:spPr>
      </p:pic>
    </p:spTree>
    <p:extLst>
      <p:ext uri="{BB962C8B-B14F-4D97-AF65-F5344CB8AC3E}">
        <p14:creationId xmlns:p14="http://schemas.microsoft.com/office/powerpoint/2010/main" val="2313124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60BA1B-9C57-4E09-A840-AA09E1AF1891}"/>
              </a:ext>
            </a:extLst>
          </p:cNvPr>
          <p:cNvSpPr>
            <a:spLocks noGrp="1"/>
          </p:cNvSpPr>
          <p:nvPr>
            <p:ph type="title"/>
          </p:nvPr>
        </p:nvSpPr>
        <p:spPr/>
        <p:txBody>
          <a:bodyPr/>
          <a:lstStyle/>
          <a:p>
            <a:r>
              <a:rPr lang="es-CO" dirty="0"/>
              <a:t>EVIDENCIAS ENTREGA DE GUIAS DE TRABAJO PAR ESTUDIANTES</a:t>
            </a:r>
          </a:p>
        </p:txBody>
      </p:sp>
      <p:pic>
        <p:nvPicPr>
          <p:cNvPr id="5" name="Marcador de contenido 4">
            <a:extLst>
              <a:ext uri="{FF2B5EF4-FFF2-40B4-BE49-F238E27FC236}">
                <a16:creationId xmlns:a16="http://schemas.microsoft.com/office/drawing/2014/main" id="{ACDFE806-3B2B-40BA-9EB5-B448C5AFD36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68794" y="1156670"/>
            <a:ext cx="2013644" cy="3579812"/>
          </a:xfrm>
        </p:spPr>
      </p:pic>
      <p:pic>
        <p:nvPicPr>
          <p:cNvPr id="7" name="Imagen 6">
            <a:extLst>
              <a:ext uri="{FF2B5EF4-FFF2-40B4-BE49-F238E27FC236}">
                <a16:creationId xmlns:a16="http://schemas.microsoft.com/office/drawing/2014/main" id="{5FA50792-092A-454D-AFC8-BEF5C70745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6931" y="988571"/>
            <a:ext cx="2651301" cy="3747911"/>
          </a:xfrm>
          <a:prstGeom prst="rect">
            <a:avLst/>
          </a:prstGeom>
        </p:spPr>
      </p:pic>
      <p:pic>
        <p:nvPicPr>
          <p:cNvPr id="9" name="Imagen 8">
            <a:extLst>
              <a:ext uri="{FF2B5EF4-FFF2-40B4-BE49-F238E27FC236}">
                <a16:creationId xmlns:a16="http://schemas.microsoft.com/office/drawing/2014/main" id="{AB73CBA4-69DF-45FC-8910-992AC0EE7C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1100" y="1068388"/>
            <a:ext cx="2521656" cy="3921302"/>
          </a:xfrm>
          <a:prstGeom prst="rect">
            <a:avLst/>
          </a:prstGeom>
        </p:spPr>
      </p:pic>
    </p:spTree>
    <p:extLst>
      <p:ext uri="{BB962C8B-B14F-4D97-AF65-F5344CB8AC3E}">
        <p14:creationId xmlns:p14="http://schemas.microsoft.com/office/powerpoint/2010/main" val="46957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4F3384-2F5F-4D77-A22F-FA2DB3521369}"/>
              </a:ext>
            </a:extLst>
          </p:cNvPr>
          <p:cNvSpPr>
            <a:spLocks noGrp="1"/>
          </p:cNvSpPr>
          <p:nvPr>
            <p:ph type="title"/>
          </p:nvPr>
        </p:nvSpPr>
        <p:spPr/>
        <p:txBody>
          <a:bodyPr/>
          <a:lstStyle/>
          <a:p>
            <a:r>
              <a:rPr lang="es-CO" dirty="0"/>
              <a:t>EVIDENCIAS DE LIMPIEZA DE LA IE EN TODAS LAS SEDES</a:t>
            </a:r>
          </a:p>
        </p:txBody>
      </p:sp>
      <p:sp>
        <p:nvSpPr>
          <p:cNvPr id="3" name="Marcador de contenido 2">
            <a:extLst>
              <a:ext uri="{FF2B5EF4-FFF2-40B4-BE49-F238E27FC236}">
                <a16:creationId xmlns:a16="http://schemas.microsoft.com/office/drawing/2014/main" id="{DCB4580F-3AF4-4DB4-B99C-B1005292EF59}"/>
              </a:ext>
            </a:extLst>
          </p:cNvPr>
          <p:cNvSpPr>
            <a:spLocks noGrp="1"/>
          </p:cNvSpPr>
          <p:nvPr>
            <p:ph idx="1"/>
          </p:nvPr>
        </p:nvSpPr>
        <p:spPr/>
        <p:txBody>
          <a:bodyPr/>
          <a:lstStyle/>
          <a:p>
            <a:r>
              <a:rPr lang="es-CO" dirty="0"/>
              <a:t>ANTES </a:t>
            </a:r>
          </a:p>
          <a:p>
            <a:endParaRPr lang="es-CO" dirty="0"/>
          </a:p>
        </p:txBody>
      </p:sp>
      <p:pic>
        <p:nvPicPr>
          <p:cNvPr id="5" name="Imagen 4">
            <a:extLst>
              <a:ext uri="{FF2B5EF4-FFF2-40B4-BE49-F238E27FC236}">
                <a16:creationId xmlns:a16="http://schemas.microsoft.com/office/drawing/2014/main" id="{DEA20774-3890-449D-836D-39ADF27C10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6622" y="1498600"/>
            <a:ext cx="4583289" cy="3073400"/>
          </a:xfrm>
          <a:prstGeom prst="rect">
            <a:avLst/>
          </a:prstGeom>
        </p:spPr>
      </p:pic>
      <p:pic>
        <p:nvPicPr>
          <p:cNvPr id="7" name="Imagen 6">
            <a:extLst>
              <a:ext uri="{FF2B5EF4-FFF2-40B4-BE49-F238E27FC236}">
                <a16:creationId xmlns:a16="http://schemas.microsoft.com/office/drawing/2014/main" id="{E098B695-48D6-4E75-AF44-09EECC150E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2342" y="1498600"/>
            <a:ext cx="4989125" cy="3073400"/>
          </a:xfrm>
          <a:prstGeom prst="rect">
            <a:avLst/>
          </a:prstGeom>
        </p:spPr>
      </p:pic>
      <p:pic>
        <p:nvPicPr>
          <p:cNvPr id="9" name="Imagen 8">
            <a:extLst>
              <a:ext uri="{FF2B5EF4-FFF2-40B4-BE49-F238E27FC236}">
                <a16:creationId xmlns:a16="http://schemas.microsoft.com/office/drawing/2014/main" id="{174BF038-E551-4340-9DD4-F9F299DD15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8266" y="4866707"/>
            <a:ext cx="4885831" cy="2386278"/>
          </a:xfrm>
          <a:prstGeom prst="rect">
            <a:avLst/>
          </a:prstGeom>
        </p:spPr>
      </p:pic>
    </p:spTree>
    <p:extLst>
      <p:ext uri="{BB962C8B-B14F-4D97-AF65-F5344CB8AC3E}">
        <p14:creationId xmlns:p14="http://schemas.microsoft.com/office/powerpoint/2010/main" val="3971473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46B9F1-4F57-4C3E-ABA3-D64FB2826C2F}"/>
              </a:ext>
            </a:extLst>
          </p:cNvPr>
          <p:cNvSpPr>
            <a:spLocks noGrp="1"/>
          </p:cNvSpPr>
          <p:nvPr>
            <p:ph type="title"/>
          </p:nvPr>
        </p:nvSpPr>
        <p:spPr/>
        <p:txBody>
          <a:bodyPr/>
          <a:lstStyle/>
          <a:p>
            <a:r>
              <a:rPr lang="es-CO" dirty="0"/>
              <a:t>ANTES</a:t>
            </a:r>
          </a:p>
        </p:txBody>
      </p:sp>
      <p:pic>
        <p:nvPicPr>
          <p:cNvPr id="5" name="Marcador de contenido 4">
            <a:extLst>
              <a:ext uri="{FF2B5EF4-FFF2-40B4-BE49-F238E27FC236}">
                <a16:creationId xmlns:a16="http://schemas.microsoft.com/office/drawing/2014/main" id="{93802C13-D71D-485E-A723-ACEF5DC3A6B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914401"/>
            <a:ext cx="5029200" cy="3804356"/>
          </a:xfrm>
        </p:spPr>
      </p:pic>
      <p:pic>
        <p:nvPicPr>
          <p:cNvPr id="7" name="Imagen 6">
            <a:extLst>
              <a:ext uri="{FF2B5EF4-FFF2-40B4-BE49-F238E27FC236}">
                <a16:creationId xmlns:a16="http://schemas.microsoft.com/office/drawing/2014/main" id="{BBF3432A-F2E4-4134-B68B-B03CE35C87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9510" y="914400"/>
            <a:ext cx="5029200" cy="3905956"/>
          </a:xfrm>
          <a:prstGeom prst="rect">
            <a:avLst/>
          </a:prstGeom>
        </p:spPr>
      </p:pic>
    </p:spTree>
    <p:extLst>
      <p:ext uri="{BB962C8B-B14F-4D97-AF65-F5344CB8AC3E}">
        <p14:creationId xmlns:p14="http://schemas.microsoft.com/office/powerpoint/2010/main" val="2598502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6D79EA-0B16-4D13-9854-420145D3221B}"/>
              </a:ext>
            </a:extLst>
          </p:cNvPr>
          <p:cNvSpPr>
            <a:spLocks noGrp="1"/>
          </p:cNvSpPr>
          <p:nvPr>
            <p:ph type="title"/>
          </p:nvPr>
        </p:nvSpPr>
        <p:spPr/>
        <p:txBody>
          <a:bodyPr/>
          <a:lstStyle/>
          <a:p>
            <a:r>
              <a:rPr lang="es-CO" dirty="0"/>
              <a:t>DESPUES DE LIMPIEZA</a:t>
            </a:r>
          </a:p>
        </p:txBody>
      </p:sp>
      <p:pic>
        <p:nvPicPr>
          <p:cNvPr id="5" name="Marcador de contenido 4">
            <a:extLst>
              <a:ext uri="{FF2B5EF4-FFF2-40B4-BE49-F238E27FC236}">
                <a16:creationId xmlns:a16="http://schemas.microsoft.com/office/drawing/2014/main" id="{0D55B514-6C18-4104-996D-248CC9B7D6F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97280" y="1054982"/>
            <a:ext cx="4773082" cy="3579812"/>
          </a:xfrm>
        </p:spPr>
      </p:pic>
      <p:pic>
        <p:nvPicPr>
          <p:cNvPr id="7" name="Imagen 6">
            <a:extLst>
              <a:ext uri="{FF2B5EF4-FFF2-40B4-BE49-F238E27FC236}">
                <a16:creationId xmlns:a16="http://schemas.microsoft.com/office/drawing/2014/main" id="{9873C265-BE54-48E0-9969-5E367ACC0D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9822" y="1054982"/>
            <a:ext cx="5215466" cy="3579812"/>
          </a:xfrm>
          <a:prstGeom prst="rect">
            <a:avLst/>
          </a:prstGeom>
        </p:spPr>
      </p:pic>
      <p:pic>
        <p:nvPicPr>
          <p:cNvPr id="9" name="Imagen 8">
            <a:extLst>
              <a:ext uri="{FF2B5EF4-FFF2-40B4-BE49-F238E27FC236}">
                <a16:creationId xmlns:a16="http://schemas.microsoft.com/office/drawing/2014/main" id="{A373D976-36E5-49BD-A587-66D4050378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0151" y="4775376"/>
            <a:ext cx="4773083" cy="2347913"/>
          </a:xfrm>
          <a:prstGeom prst="rect">
            <a:avLst/>
          </a:prstGeom>
        </p:spPr>
      </p:pic>
      <p:pic>
        <p:nvPicPr>
          <p:cNvPr id="1026" name="Picture 2" descr="Vista previa de imagen">
            <a:extLst>
              <a:ext uri="{FF2B5EF4-FFF2-40B4-BE49-F238E27FC236}">
                <a16:creationId xmlns:a16="http://schemas.microsoft.com/office/drawing/2014/main" id="{BE1B80EC-8FBD-45A6-97E8-E320008B62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9822" y="4775376"/>
            <a:ext cx="5096688" cy="2504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8927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FD24BA-1BA9-4EED-A05D-FB86734ABB6F}"/>
              </a:ext>
            </a:extLst>
          </p:cNvPr>
          <p:cNvSpPr>
            <a:spLocks noGrp="1"/>
          </p:cNvSpPr>
          <p:nvPr>
            <p:ph type="title"/>
          </p:nvPr>
        </p:nvSpPr>
        <p:spPr/>
        <p:txBody>
          <a:bodyPr/>
          <a:lstStyle/>
          <a:p>
            <a:endParaRPr lang="es-CO"/>
          </a:p>
        </p:txBody>
      </p:sp>
      <p:pic>
        <p:nvPicPr>
          <p:cNvPr id="5" name="Marcador de contenido 4">
            <a:extLst>
              <a:ext uri="{FF2B5EF4-FFF2-40B4-BE49-F238E27FC236}">
                <a16:creationId xmlns:a16="http://schemas.microsoft.com/office/drawing/2014/main" id="{441B44A6-905C-409C-B58E-E51BAF9B164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7280" y="914400"/>
            <a:ext cx="4773082" cy="3579812"/>
          </a:xfrm>
        </p:spPr>
      </p:pic>
      <p:pic>
        <p:nvPicPr>
          <p:cNvPr id="7" name="Imagen 6">
            <a:extLst>
              <a:ext uri="{FF2B5EF4-FFF2-40B4-BE49-F238E27FC236}">
                <a16:creationId xmlns:a16="http://schemas.microsoft.com/office/drawing/2014/main" id="{54EBADCC-45D9-47FA-89B7-BC4AC207C7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914401"/>
            <a:ext cx="4998720" cy="3454400"/>
          </a:xfrm>
          <a:prstGeom prst="rect">
            <a:avLst/>
          </a:prstGeom>
        </p:spPr>
      </p:pic>
      <p:pic>
        <p:nvPicPr>
          <p:cNvPr id="9" name="Imagen 8">
            <a:extLst>
              <a:ext uri="{FF2B5EF4-FFF2-40B4-BE49-F238E27FC236}">
                <a16:creationId xmlns:a16="http://schemas.microsoft.com/office/drawing/2014/main" id="{6CD104DE-FBC6-4F64-B472-CDD76E0809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1556" y="4797778"/>
            <a:ext cx="5892800" cy="2060221"/>
          </a:xfrm>
          <a:prstGeom prst="rect">
            <a:avLst/>
          </a:prstGeom>
        </p:spPr>
      </p:pic>
    </p:spTree>
    <p:extLst>
      <p:ext uri="{BB962C8B-B14F-4D97-AF65-F5344CB8AC3E}">
        <p14:creationId xmlns:p14="http://schemas.microsoft.com/office/powerpoint/2010/main" val="2186580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90056" y="849086"/>
            <a:ext cx="7445829" cy="947056"/>
          </a:xfrm>
          <a:solidFill>
            <a:schemeClr val="accent4">
              <a:lumMod val="40000"/>
              <a:lumOff val="60000"/>
            </a:schemeClr>
          </a:solidFill>
        </p:spPr>
        <p:txBody>
          <a:bodyPr>
            <a:normAutofit fontScale="90000"/>
          </a:bodyPr>
          <a:lstStyle/>
          <a:p>
            <a:pPr algn="ctr">
              <a:defRPr/>
            </a:pPr>
            <a:br>
              <a:rPr lang="es-CO" dirty="0"/>
            </a:br>
            <a:r>
              <a:rPr lang="es-CO" dirty="0"/>
              <a:t> </a:t>
            </a:r>
            <a:r>
              <a:rPr lang="es-CO" sz="4000" b="1" dirty="0">
                <a:ln w="10541" cmpd="sng">
                  <a:solidFill>
                    <a:schemeClr val="accent1">
                      <a:shade val="88000"/>
                      <a:satMod val="110000"/>
                    </a:schemeClr>
                  </a:solidFill>
                  <a:prstDash val="solid"/>
                </a:ln>
                <a:solidFill>
                  <a:srgbClr val="00B0F0"/>
                </a:solidFill>
                <a:latin typeface="+mn-lt"/>
                <a:ea typeface="+mn-ea"/>
                <a:cs typeface="+mn-cs"/>
              </a:rPr>
              <a:t>RENDICION DE CUENTAS</a:t>
            </a:r>
          </a:p>
        </p:txBody>
      </p:sp>
      <p:sp>
        <p:nvSpPr>
          <p:cNvPr id="3" name="Marcador de contenido 2"/>
          <p:cNvSpPr>
            <a:spLocks noGrp="1"/>
          </p:cNvSpPr>
          <p:nvPr>
            <p:ph idx="1"/>
          </p:nvPr>
        </p:nvSpPr>
        <p:spPr>
          <a:xfrm>
            <a:off x="768773" y="2343469"/>
            <a:ext cx="10398759" cy="3880773"/>
          </a:xfrm>
        </p:spPr>
        <p:txBody>
          <a:bodyPr>
            <a:normAutofit/>
          </a:bodyPr>
          <a:lstStyle/>
          <a:p>
            <a:pPr algn="just"/>
            <a:endParaRPr lang="es-CO" b="1" dirty="0">
              <a:solidFill>
                <a:srgbClr val="92D050"/>
              </a:solidFill>
              <a:latin typeface="Arial" panose="020B0604020202020204" pitchFamily="34" charset="0"/>
              <a:cs typeface="Arial" panose="020B0604020202020204" pitchFamily="34" charset="0"/>
            </a:endParaRPr>
          </a:p>
          <a:p>
            <a:pPr marL="0" indent="0">
              <a:lnSpc>
                <a:spcPct val="150000"/>
              </a:lnSpc>
              <a:buNone/>
            </a:pPr>
            <a:r>
              <a:rPr lang="es-CO" sz="2000" dirty="0">
                <a:solidFill>
                  <a:schemeClr val="bg2">
                    <a:lumMod val="50000"/>
                  </a:schemeClr>
                </a:solidFill>
                <a:latin typeface="Arial Narrow" pitchFamily="34" charset="0"/>
                <a:cs typeface="Arial" panose="020B0604020202020204" pitchFamily="34" charset="0"/>
              </a:rPr>
              <a:t>La rendición de cuanta de la  INSTITUCIÓN EDUCATIVA TÉCNICO AGROPECUARIO LA  ARENA; Pretende,  informar y explicar los resultados alcanzados en las diferentes actividades planeadas, correspondientes a las cuatro gestiones, priorizando así avances y retrocesos, tomando como punto de partida los siguientes interrogantes: ¿Qué se logro?, ¿Cómo se logro?, ¿Qué se ejecuto?, ¿Cómo se ejecuto?, Además detallar el uso de los recursos obtenidos por el establecimiento a nivel general</a:t>
            </a:r>
            <a:r>
              <a:rPr lang="es-CO" dirty="0">
                <a:solidFill>
                  <a:schemeClr val="bg2">
                    <a:lumMod val="50000"/>
                  </a:schemeClr>
                </a:solidFill>
                <a:cs typeface="Arial" panose="020B0604020202020204" pitchFamily="34" charset="0"/>
              </a:rPr>
              <a:t>.</a:t>
            </a:r>
          </a:p>
        </p:txBody>
      </p:sp>
    </p:spTree>
    <p:extLst>
      <p:ext uri="{BB962C8B-B14F-4D97-AF65-F5344CB8AC3E}">
        <p14:creationId xmlns:p14="http://schemas.microsoft.com/office/powerpoint/2010/main" val="12601455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CF3217-D4C3-4CA4-96C5-6DA395892D95}"/>
              </a:ext>
            </a:extLst>
          </p:cNvPr>
          <p:cNvSpPr>
            <a:spLocks noGrp="1"/>
          </p:cNvSpPr>
          <p:nvPr>
            <p:ph type="title"/>
          </p:nvPr>
        </p:nvSpPr>
        <p:spPr/>
        <p:txBody>
          <a:bodyPr/>
          <a:lstStyle/>
          <a:p>
            <a:endParaRPr lang="es-CO"/>
          </a:p>
        </p:txBody>
      </p:sp>
      <p:pic>
        <p:nvPicPr>
          <p:cNvPr id="2050" name="Picture 2" descr="Vista previa de imagen">
            <a:extLst>
              <a:ext uri="{FF2B5EF4-FFF2-40B4-BE49-F238E27FC236}">
                <a16:creationId xmlns:a16="http://schemas.microsoft.com/office/drawing/2014/main" id="{F7692CD0-377D-4D04-99C2-259646CC956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399" y="1152939"/>
            <a:ext cx="3679145" cy="394914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Vista previa de imagen">
            <a:extLst>
              <a:ext uri="{FF2B5EF4-FFF2-40B4-BE49-F238E27FC236}">
                <a16:creationId xmlns:a16="http://schemas.microsoft.com/office/drawing/2014/main" id="{7D55BAAB-C6EC-4604-A88F-3E79A968309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16766" y="1285462"/>
            <a:ext cx="3564836" cy="3578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652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92BA85-A0A8-4BB2-8732-C9CD3E44B4CD}"/>
              </a:ext>
            </a:extLst>
          </p:cNvPr>
          <p:cNvSpPr>
            <a:spLocks noGrp="1"/>
          </p:cNvSpPr>
          <p:nvPr>
            <p:ph type="title"/>
          </p:nvPr>
        </p:nvSpPr>
        <p:spPr/>
        <p:txBody>
          <a:bodyPr/>
          <a:lstStyle/>
          <a:p>
            <a:r>
              <a:rPr lang="es-CO" dirty="0"/>
              <a:t>EVIDENCIAS GESTION DIRECTIVA</a:t>
            </a:r>
          </a:p>
        </p:txBody>
      </p:sp>
      <p:pic>
        <p:nvPicPr>
          <p:cNvPr id="5" name="Marcador de contenido 4">
            <a:extLst>
              <a:ext uri="{FF2B5EF4-FFF2-40B4-BE49-F238E27FC236}">
                <a16:creationId xmlns:a16="http://schemas.microsoft.com/office/drawing/2014/main" id="{15DEFC6C-C0AC-4C35-9200-9B14D40FE72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11108" y="1213026"/>
            <a:ext cx="4659254" cy="3494441"/>
          </a:xfrm>
        </p:spPr>
      </p:pic>
      <p:pic>
        <p:nvPicPr>
          <p:cNvPr id="7" name="Imagen 6">
            <a:extLst>
              <a:ext uri="{FF2B5EF4-FFF2-40B4-BE49-F238E27FC236}">
                <a16:creationId xmlns:a16="http://schemas.microsoft.com/office/drawing/2014/main" id="{DC6F4946-4C35-4583-B6A4-59B7441D04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0178" y="1117600"/>
            <a:ext cx="4905022" cy="3675238"/>
          </a:xfrm>
          <a:prstGeom prst="rect">
            <a:avLst/>
          </a:prstGeom>
        </p:spPr>
      </p:pic>
      <p:pic>
        <p:nvPicPr>
          <p:cNvPr id="9" name="Imagen 8">
            <a:extLst>
              <a:ext uri="{FF2B5EF4-FFF2-40B4-BE49-F238E27FC236}">
                <a16:creationId xmlns:a16="http://schemas.microsoft.com/office/drawing/2014/main" id="{10D189F5-3270-4A0E-982B-42482CD5DC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8266" y="4996038"/>
            <a:ext cx="5125155" cy="1861962"/>
          </a:xfrm>
          <a:prstGeom prst="rect">
            <a:avLst/>
          </a:prstGeom>
        </p:spPr>
      </p:pic>
    </p:spTree>
    <p:extLst>
      <p:ext uri="{BB962C8B-B14F-4D97-AF65-F5344CB8AC3E}">
        <p14:creationId xmlns:p14="http://schemas.microsoft.com/office/powerpoint/2010/main" val="42317648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C616C9-37C1-42B1-BC3B-590FAB3885F6}"/>
              </a:ext>
            </a:extLst>
          </p:cNvPr>
          <p:cNvSpPr>
            <a:spLocks noGrp="1"/>
          </p:cNvSpPr>
          <p:nvPr>
            <p:ph type="title"/>
          </p:nvPr>
        </p:nvSpPr>
        <p:spPr/>
        <p:txBody>
          <a:bodyPr/>
          <a:lstStyle/>
          <a:p>
            <a:r>
              <a:rPr lang="es-CO" dirty="0"/>
              <a:t>REUNIONES Y SEGUIMIENTO AL PROCESO</a:t>
            </a:r>
          </a:p>
        </p:txBody>
      </p:sp>
      <p:pic>
        <p:nvPicPr>
          <p:cNvPr id="5" name="Marcador de contenido 4">
            <a:extLst>
              <a:ext uri="{FF2B5EF4-FFF2-40B4-BE49-F238E27FC236}">
                <a16:creationId xmlns:a16="http://schemas.microsoft.com/office/drawing/2014/main" id="{CD7E5103-72F3-4BB6-9FC9-2FC6B7B7881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8302" y="1100138"/>
            <a:ext cx="4803209" cy="3200929"/>
          </a:xfrm>
        </p:spPr>
      </p:pic>
      <p:pic>
        <p:nvPicPr>
          <p:cNvPr id="7" name="Imagen 6">
            <a:extLst>
              <a:ext uri="{FF2B5EF4-FFF2-40B4-BE49-F238E27FC236}">
                <a16:creationId xmlns:a16="http://schemas.microsoft.com/office/drawing/2014/main" id="{9BD3C538-6DEB-4451-9A7D-D5628C4FC6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7688" y="1100138"/>
            <a:ext cx="4357512" cy="3200930"/>
          </a:xfrm>
          <a:prstGeom prst="rect">
            <a:avLst/>
          </a:prstGeom>
        </p:spPr>
      </p:pic>
      <p:pic>
        <p:nvPicPr>
          <p:cNvPr id="9" name="Imagen 8">
            <a:extLst>
              <a:ext uri="{FF2B5EF4-FFF2-40B4-BE49-F238E27FC236}">
                <a16:creationId xmlns:a16="http://schemas.microsoft.com/office/drawing/2014/main" id="{755ED344-A20D-4A25-81DA-F2994B8F84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8301" y="4486804"/>
            <a:ext cx="4803209" cy="2995347"/>
          </a:xfrm>
          <a:prstGeom prst="rect">
            <a:avLst/>
          </a:prstGeom>
        </p:spPr>
      </p:pic>
      <p:pic>
        <p:nvPicPr>
          <p:cNvPr id="11" name="Imagen 10">
            <a:extLst>
              <a:ext uri="{FF2B5EF4-FFF2-40B4-BE49-F238E27FC236}">
                <a16:creationId xmlns:a16="http://schemas.microsoft.com/office/drawing/2014/main" id="{F78A8152-5D38-4C57-8579-D9BCB77F3B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4006" y="4301068"/>
            <a:ext cx="3165231" cy="3285066"/>
          </a:xfrm>
          <a:prstGeom prst="rect">
            <a:avLst/>
          </a:prstGeom>
        </p:spPr>
      </p:pic>
    </p:spTree>
    <p:extLst>
      <p:ext uri="{BB962C8B-B14F-4D97-AF65-F5344CB8AC3E}">
        <p14:creationId xmlns:p14="http://schemas.microsoft.com/office/powerpoint/2010/main" val="9909658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806C30-FB81-46D0-B987-5B165D2A795F}"/>
              </a:ext>
            </a:extLst>
          </p:cNvPr>
          <p:cNvSpPr>
            <a:spLocks noGrp="1"/>
          </p:cNvSpPr>
          <p:nvPr>
            <p:ph type="title"/>
          </p:nvPr>
        </p:nvSpPr>
        <p:spPr/>
        <p:txBody>
          <a:bodyPr/>
          <a:lstStyle/>
          <a:p>
            <a:r>
              <a:rPr lang="es-CO" dirty="0"/>
              <a:t>ENTREGA DE PORTATILES A ESTUDIANTES DE ONCE GRADO</a:t>
            </a:r>
          </a:p>
        </p:txBody>
      </p:sp>
      <p:pic>
        <p:nvPicPr>
          <p:cNvPr id="5" name="Marcador de contenido 4">
            <a:extLst>
              <a:ext uri="{FF2B5EF4-FFF2-40B4-BE49-F238E27FC236}">
                <a16:creationId xmlns:a16="http://schemas.microsoft.com/office/drawing/2014/main" id="{854B2160-18F0-419A-B1D7-FC63A654D06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78530" y="1126642"/>
            <a:ext cx="3129644" cy="3869428"/>
          </a:xfrm>
        </p:spPr>
      </p:pic>
      <p:pic>
        <p:nvPicPr>
          <p:cNvPr id="7" name="Imagen 6">
            <a:extLst>
              <a:ext uri="{FF2B5EF4-FFF2-40B4-BE49-F238E27FC236}">
                <a16:creationId xmlns:a16="http://schemas.microsoft.com/office/drawing/2014/main" id="{5D9402D6-CA12-4EAB-85AB-74CD7AF676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1700" y="1126642"/>
            <a:ext cx="5143500" cy="3869429"/>
          </a:xfrm>
          <a:prstGeom prst="rect">
            <a:avLst/>
          </a:prstGeom>
        </p:spPr>
      </p:pic>
    </p:spTree>
    <p:extLst>
      <p:ext uri="{BB962C8B-B14F-4D97-AF65-F5344CB8AC3E}">
        <p14:creationId xmlns:p14="http://schemas.microsoft.com/office/powerpoint/2010/main" val="690178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467879" y="2300030"/>
            <a:ext cx="9750454" cy="4192210"/>
          </a:xfrm>
        </p:spPr>
        <p:txBody>
          <a:bodyPr/>
          <a:lstStyle/>
          <a:p>
            <a:pPr algn="l"/>
            <a:r>
              <a:rPr lang="es-CO" sz="1400" dirty="0">
                <a:latin typeface="+mn-lt"/>
              </a:rPr>
              <a:t>A quien suscribe este informe conocedor de la responsabilidad delega en la Constitución Política:</a:t>
            </a:r>
            <a:br>
              <a:rPr lang="es-CO" sz="1400" dirty="0">
                <a:latin typeface="+mn-lt"/>
              </a:rPr>
            </a:br>
            <a:br>
              <a:rPr lang="es-CO" sz="1400" dirty="0">
                <a:latin typeface="+mn-lt"/>
              </a:rPr>
            </a:br>
            <a:r>
              <a:rPr lang="es-CO" sz="1400" dirty="0">
                <a:latin typeface="+mn-lt"/>
              </a:rPr>
              <a:t>- </a:t>
            </a:r>
            <a:r>
              <a:rPr lang="es-CO" sz="1400" dirty="0">
                <a:latin typeface="+mn-lt"/>
                <a:ea typeface="+mn-ea"/>
                <a:cs typeface="Arial" panose="020B0604020202020204" pitchFamily="34" charset="0"/>
              </a:rPr>
              <a:t>Artículos 2, 103 y 270 </a:t>
            </a:r>
            <a:br>
              <a:rPr lang="es-CO" sz="1400" dirty="0">
                <a:latin typeface="+mn-lt"/>
                <a:ea typeface="+mn-ea"/>
                <a:cs typeface="Arial" panose="020B0604020202020204" pitchFamily="34" charset="0"/>
              </a:rPr>
            </a:br>
            <a:r>
              <a:rPr lang="es-CO" sz="1400" dirty="0">
                <a:latin typeface="+mn-lt"/>
                <a:ea typeface="+mn-ea"/>
                <a:cs typeface="Arial" panose="020B0604020202020204" pitchFamily="34" charset="0"/>
              </a:rPr>
              <a:t>- Ley 115 de 1994 </a:t>
            </a:r>
            <a:br>
              <a:rPr lang="es-CO" sz="1400" dirty="0">
                <a:latin typeface="+mn-lt"/>
                <a:ea typeface="+mn-ea"/>
                <a:cs typeface="Arial" panose="020B0604020202020204" pitchFamily="34" charset="0"/>
              </a:rPr>
            </a:br>
            <a:r>
              <a:rPr lang="es-CO" sz="1400" dirty="0">
                <a:latin typeface="+mn-lt"/>
                <a:ea typeface="+mn-ea"/>
                <a:cs typeface="Arial" panose="020B0604020202020204" pitchFamily="34" charset="0"/>
              </a:rPr>
              <a:t>- Ley 715 de 2001</a:t>
            </a:r>
            <a:br>
              <a:rPr lang="es-CO" sz="1400" dirty="0">
                <a:latin typeface="+mn-lt"/>
                <a:ea typeface="+mn-ea"/>
                <a:cs typeface="Arial" panose="020B0604020202020204" pitchFamily="34" charset="0"/>
              </a:rPr>
            </a:br>
            <a:r>
              <a:rPr lang="es-CO" sz="1400" dirty="0">
                <a:latin typeface="+mn-lt"/>
                <a:ea typeface="+mn-ea"/>
                <a:cs typeface="Arial" panose="020B0604020202020204" pitchFamily="34" charset="0"/>
              </a:rPr>
              <a:t>- Ley 498 de 1998 </a:t>
            </a:r>
            <a:br>
              <a:rPr lang="es-CO" sz="1400" dirty="0">
                <a:latin typeface="+mn-lt"/>
                <a:ea typeface="+mn-ea"/>
                <a:cs typeface="Arial" panose="020B0604020202020204" pitchFamily="34" charset="0"/>
              </a:rPr>
            </a:br>
            <a:r>
              <a:rPr lang="es-CO" sz="1400" dirty="0">
                <a:latin typeface="+mn-lt"/>
                <a:ea typeface="+mn-ea"/>
                <a:cs typeface="Arial" panose="020B0604020202020204" pitchFamily="34" charset="0"/>
              </a:rPr>
              <a:t>- Ley 152 de 1994 </a:t>
            </a:r>
            <a:br>
              <a:rPr lang="es-CO" sz="1400" dirty="0">
                <a:latin typeface="+mn-lt"/>
                <a:ea typeface="+mn-ea"/>
                <a:cs typeface="Arial" panose="020B0604020202020204" pitchFamily="34" charset="0"/>
              </a:rPr>
            </a:br>
            <a:r>
              <a:rPr lang="es-CO" sz="1400" dirty="0">
                <a:latin typeface="+mn-lt"/>
                <a:ea typeface="+mn-ea"/>
                <a:cs typeface="Arial" panose="020B0604020202020204" pitchFamily="34" charset="0"/>
              </a:rPr>
              <a:t>- Ley 136 de 1994 </a:t>
            </a:r>
            <a:br>
              <a:rPr lang="es-CO" sz="1400" dirty="0">
                <a:latin typeface="+mn-lt"/>
                <a:ea typeface="+mn-ea"/>
                <a:cs typeface="Arial" panose="020B0604020202020204" pitchFamily="34" charset="0"/>
              </a:rPr>
            </a:br>
            <a:r>
              <a:rPr lang="es-CO" sz="1400" dirty="0">
                <a:latin typeface="+mn-lt"/>
                <a:ea typeface="+mn-ea"/>
                <a:cs typeface="Arial" panose="020B0604020202020204" pitchFamily="34" charset="0"/>
              </a:rPr>
              <a:t>- Ley 1474 de 2011 </a:t>
            </a:r>
            <a:br>
              <a:rPr lang="es-CO" sz="1400" dirty="0">
                <a:latin typeface="+mn-lt"/>
                <a:ea typeface="+mn-ea"/>
                <a:cs typeface="Arial" panose="020B0604020202020204" pitchFamily="34" charset="0"/>
              </a:rPr>
            </a:br>
            <a:r>
              <a:rPr lang="es-CO" sz="1400" dirty="0">
                <a:latin typeface="+mn-lt"/>
                <a:ea typeface="+mn-ea"/>
                <a:cs typeface="Arial" panose="020B0604020202020204" pitchFamily="34" charset="0"/>
              </a:rPr>
              <a:t>- Decreto 4791 de 2008 </a:t>
            </a:r>
            <a:br>
              <a:rPr lang="es-CO" sz="1400" dirty="0">
                <a:latin typeface="+mn-lt"/>
                <a:ea typeface="+mn-ea"/>
                <a:cs typeface="Arial" panose="020B0604020202020204" pitchFamily="34" charset="0"/>
              </a:rPr>
            </a:br>
            <a:r>
              <a:rPr lang="es-CO" sz="1400" dirty="0">
                <a:latin typeface="+mn-lt"/>
                <a:ea typeface="+mn-ea"/>
                <a:cs typeface="Arial" panose="020B0604020202020204" pitchFamily="34" charset="0"/>
              </a:rPr>
              <a:t>- </a:t>
            </a:r>
            <a:r>
              <a:rPr lang="pt-BR" sz="1400" dirty="0" err="1">
                <a:latin typeface="+mn-lt"/>
                <a:ea typeface="+mn-ea"/>
                <a:cs typeface="Arial" panose="020B0604020202020204" pitchFamily="34" charset="0"/>
              </a:rPr>
              <a:t>Directiva</a:t>
            </a:r>
            <a:r>
              <a:rPr lang="pt-BR" sz="1400" dirty="0">
                <a:latin typeface="+mn-lt"/>
                <a:ea typeface="+mn-ea"/>
                <a:cs typeface="Arial" panose="020B0604020202020204" pitchFamily="34" charset="0"/>
              </a:rPr>
              <a:t> Ministerial </a:t>
            </a:r>
            <a:r>
              <a:rPr lang="pt-BR" sz="1400" dirty="0" err="1">
                <a:latin typeface="+mn-lt"/>
                <a:ea typeface="+mn-ea"/>
                <a:cs typeface="Arial" panose="020B0604020202020204" pitchFamily="34" charset="0"/>
              </a:rPr>
              <a:t>Nro</a:t>
            </a:r>
            <a:r>
              <a:rPr lang="pt-BR" sz="1400" dirty="0">
                <a:latin typeface="+mn-lt"/>
                <a:ea typeface="+mn-ea"/>
                <a:cs typeface="Arial" panose="020B0604020202020204" pitchFamily="34" charset="0"/>
              </a:rPr>
              <a:t>. 026 de 2011 </a:t>
            </a:r>
            <a:br>
              <a:rPr lang="pt-BR" sz="1400" dirty="0">
                <a:latin typeface="+mn-lt"/>
                <a:cs typeface="Arial" panose="020B0604020202020204" pitchFamily="34" charset="0"/>
              </a:rPr>
            </a:br>
            <a:br>
              <a:rPr lang="pt-BR" sz="1400" dirty="0">
                <a:latin typeface="+mn-lt"/>
                <a:cs typeface="Arial" panose="020B0604020202020204" pitchFamily="34" charset="0"/>
              </a:rPr>
            </a:br>
            <a:r>
              <a:rPr lang="es-CO" sz="1400" dirty="0">
                <a:latin typeface="+mn-lt"/>
                <a:cs typeface="Arial" panose="020B0604020202020204" pitchFamily="34" charset="0"/>
              </a:rPr>
              <a:t>la información contenida en el presente informe de rendición de cuentas es real y es producto de las actividades y documentos resultantes del ejercicio de mi gestión. </a:t>
            </a:r>
            <a:br>
              <a:rPr lang="es-CO" sz="1400" dirty="0">
                <a:latin typeface="+mn-lt"/>
                <a:cs typeface="Arial" panose="020B0604020202020204" pitchFamily="34" charset="0"/>
              </a:rPr>
            </a:br>
            <a:br>
              <a:rPr lang="es-CO" sz="1400" dirty="0">
                <a:latin typeface="+mn-lt"/>
                <a:cs typeface="Arial" panose="020B0604020202020204" pitchFamily="34" charset="0"/>
              </a:rPr>
            </a:br>
            <a:r>
              <a:rPr lang="es-CO" sz="1400" dirty="0">
                <a:latin typeface="+mn-lt"/>
                <a:cs typeface="Arial" panose="020B0604020202020204" pitchFamily="34" charset="0"/>
              </a:rPr>
              <a:t>Personal Convocado: Comunidad educativa y comunidad en general. </a:t>
            </a:r>
            <a:br>
              <a:rPr lang="es-CO" sz="1400" dirty="0">
                <a:latin typeface="+mn-lt"/>
                <a:cs typeface="Arial" panose="020B0604020202020204" pitchFamily="34" charset="0"/>
              </a:rPr>
            </a:br>
            <a:endParaRPr lang="es-CO" sz="1400" dirty="0">
              <a:latin typeface="+mn-lt"/>
              <a:cs typeface="Arial" panose="020B0604020202020204" pitchFamily="34" charset="0"/>
            </a:endParaRPr>
          </a:p>
        </p:txBody>
      </p:sp>
      <p:sp>
        <p:nvSpPr>
          <p:cNvPr id="4" name="Título 1"/>
          <p:cNvSpPr txBox="1">
            <a:spLocks/>
          </p:cNvSpPr>
          <p:nvPr/>
        </p:nvSpPr>
        <p:spPr>
          <a:xfrm>
            <a:off x="677334" y="609600"/>
            <a:ext cx="8596668" cy="1320800"/>
          </a:xfrm>
          <a:prstGeom prst="rect">
            <a:avLst/>
          </a:prstGeom>
        </p:spPr>
        <p:txBody>
          <a:bodyPr vert="horz" lIns="91440" tIns="45720" rIns="91440" bIns="45720" rtlCol="0" anchor="b">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s-CO" sz="4000" b="1" i="0" u="none" strike="noStrike" kern="1200" cap="none" spc="0" normalizeH="0" baseline="0" noProof="0" dirty="0">
              <a:ln>
                <a:noFill/>
              </a:ln>
              <a:solidFill>
                <a:schemeClr val="accent1"/>
              </a:solidFill>
              <a:effectLst/>
              <a:uLnTx/>
              <a:uFillTx/>
              <a:latin typeface="+mj-lt"/>
              <a:ea typeface="+mj-ea"/>
              <a:cs typeface="+mj-cs"/>
            </a:endParaRPr>
          </a:p>
        </p:txBody>
      </p:sp>
      <p:sp>
        <p:nvSpPr>
          <p:cNvPr id="7" name="6 Rectángulo"/>
          <p:cNvSpPr/>
          <p:nvPr/>
        </p:nvSpPr>
        <p:spPr>
          <a:xfrm>
            <a:off x="900065" y="789680"/>
            <a:ext cx="9631864" cy="1323439"/>
          </a:xfrm>
          <a:prstGeom prst="rect">
            <a:avLst/>
          </a:prstGeom>
          <a:solidFill>
            <a:schemeClr val="accent4">
              <a:lumMod val="40000"/>
              <a:lumOff val="60000"/>
            </a:schemeClr>
          </a:solidFill>
        </p:spPr>
        <p:txBody>
          <a:bodyPr wrap="square" lIns="91440" tIns="45720" rIns="91440" bIns="45720">
            <a:spAutoFit/>
          </a:bodyPr>
          <a:lstStyle/>
          <a:p>
            <a:pPr lvl="0" algn="ctr" defTabSz="457200">
              <a:spcBef>
                <a:spcPct val="0"/>
              </a:spcBef>
              <a:defRPr/>
            </a:pPr>
            <a:r>
              <a:rPr lang="es-CO" sz="4000" b="1" dirty="0">
                <a:ln w="10541" cmpd="sng">
                  <a:solidFill>
                    <a:schemeClr val="accent1">
                      <a:shade val="88000"/>
                      <a:satMod val="110000"/>
                    </a:schemeClr>
                  </a:solidFill>
                  <a:prstDash val="solid"/>
                </a:ln>
                <a:solidFill>
                  <a:srgbClr val="00B0F0"/>
                </a:solidFill>
              </a:rPr>
              <a:t>NORMATIVIDAD PARA LA RENDICIÓN DE CUENTAS</a:t>
            </a:r>
          </a:p>
        </p:txBody>
      </p:sp>
    </p:spTree>
    <p:extLst>
      <p:ext uri="{BB962C8B-B14F-4D97-AF65-F5344CB8AC3E}">
        <p14:creationId xmlns:p14="http://schemas.microsoft.com/office/powerpoint/2010/main" val="2419050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29150" y="857249"/>
            <a:ext cx="3453493" cy="783771"/>
          </a:xfrm>
          <a:solidFill>
            <a:schemeClr val="accent4">
              <a:lumMod val="40000"/>
              <a:lumOff val="60000"/>
            </a:schemeClr>
          </a:solidFill>
        </p:spPr>
        <p:txBody>
          <a:bodyPr>
            <a:normAutofit fontScale="90000"/>
          </a:bodyPr>
          <a:lstStyle/>
          <a:p>
            <a:pPr algn="ctr">
              <a:defRPr/>
            </a:pPr>
            <a:br>
              <a:rPr lang="es-CO"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ea typeface="+mn-ea"/>
                <a:cs typeface="+mn-cs"/>
              </a:rPr>
            </a:br>
            <a:r>
              <a:rPr lang="es-CO" sz="4000" b="1" dirty="0">
                <a:ln w="10541" cmpd="sng">
                  <a:solidFill>
                    <a:schemeClr val="accent1">
                      <a:shade val="88000"/>
                      <a:satMod val="110000"/>
                    </a:schemeClr>
                  </a:solidFill>
                  <a:prstDash val="solid"/>
                </a:ln>
                <a:solidFill>
                  <a:srgbClr val="00B0F0"/>
                </a:solidFill>
                <a:latin typeface="+mn-lt"/>
                <a:ea typeface="+mn-ea"/>
                <a:cs typeface="+mn-cs"/>
              </a:rPr>
              <a:t>VISIÓN </a:t>
            </a:r>
            <a:br>
              <a:rPr lang="es-CO" sz="4000" b="1" dirty="0">
                <a:ln w="10541" cmpd="sng">
                  <a:solidFill>
                    <a:schemeClr val="accent1">
                      <a:shade val="88000"/>
                      <a:satMod val="110000"/>
                    </a:schemeClr>
                  </a:solidFill>
                  <a:prstDash val="solid"/>
                </a:ln>
                <a:solidFill>
                  <a:srgbClr val="00B0F0"/>
                </a:solidFill>
                <a:latin typeface="+mn-lt"/>
                <a:ea typeface="+mn-ea"/>
                <a:cs typeface="+mn-cs"/>
              </a:rPr>
            </a:br>
            <a:endParaRPr lang="es-CO" sz="4000" b="1" dirty="0">
              <a:ln w="10541" cmpd="sng">
                <a:solidFill>
                  <a:schemeClr val="accent1">
                    <a:shade val="88000"/>
                    <a:satMod val="110000"/>
                  </a:schemeClr>
                </a:solidFill>
                <a:prstDash val="solid"/>
              </a:ln>
              <a:solidFill>
                <a:srgbClr val="00B0F0"/>
              </a:solidFill>
              <a:latin typeface="+mn-lt"/>
              <a:ea typeface="+mn-ea"/>
              <a:cs typeface="+mn-cs"/>
            </a:endParaRPr>
          </a:p>
        </p:txBody>
      </p:sp>
      <p:sp>
        <p:nvSpPr>
          <p:cNvPr id="3" name="Marcador de contenido 2"/>
          <p:cNvSpPr>
            <a:spLocks noGrp="1"/>
          </p:cNvSpPr>
          <p:nvPr>
            <p:ph idx="1"/>
          </p:nvPr>
        </p:nvSpPr>
        <p:spPr>
          <a:xfrm>
            <a:off x="474133" y="2188028"/>
            <a:ext cx="11030479" cy="3322865"/>
          </a:xfrm>
        </p:spPr>
        <p:txBody>
          <a:bodyPr>
            <a:normAutofit/>
          </a:bodyPr>
          <a:lstStyle/>
          <a:p>
            <a:pPr>
              <a:lnSpc>
                <a:spcPct val="150000"/>
              </a:lnSpc>
            </a:pPr>
            <a:endParaRPr lang="es-CO" sz="1400" dirty="0">
              <a:solidFill>
                <a:schemeClr val="bg2">
                  <a:lumMod val="50000"/>
                </a:schemeClr>
              </a:solidFill>
            </a:endParaRPr>
          </a:p>
          <a:p>
            <a:pPr>
              <a:lnSpc>
                <a:spcPct val="150000"/>
              </a:lnSpc>
            </a:pPr>
            <a:r>
              <a:rPr lang="es-CO" sz="1800" b="0" dirty="0">
                <a:solidFill>
                  <a:schemeClr val="bg2">
                    <a:lumMod val="50000"/>
                  </a:schemeClr>
                </a:solidFill>
              </a:rPr>
              <a:t>      </a:t>
            </a:r>
            <a:r>
              <a:rPr lang="es-MX" sz="1800" b="0" dirty="0">
                <a:latin typeface="Arial Narrow" pitchFamily="34" charset="0"/>
              </a:rPr>
              <a:t>La Institución Educativa Técnico Agropecuario La Arena, pertenece al Municipio de Sincelejo,  para el año 2023 será una Institución inclusiva que ha de posesionarse en un Nivel Alto en las Pruebas SABER,  líder en Proyectos Comunitarios, Productivos y Académicos; privilegiándose las formación de hombres y mujeres comprometidos con su entorno agro- ecológico.  Los egresados de la Institución serán capaces de responder a los cambios sociales, productivos y tecnológicos actuales preservando los usos y costumbres de la Etnia </a:t>
            </a:r>
            <a:r>
              <a:rPr lang="es-MX" sz="1800" b="0" dirty="0" err="1">
                <a:latin typeface="Arial Narrow" pitchFamily="34" charset="0"/>
              </a:rPr>
              <a:t>ZENU</a:t>
            </a:r>
            <a:r>
              <a:rPr lang="es-MX" sz="1800" b="0" dirty="0">
                <a:latin typeface="Arial Narrow" pitchFamily="34" charset="0"/>
              </a:rPr>
              <a:t>; fortaleciendo el compromiso con la Libertad y la Justicia, el respeto por la diferencia y por la naturaleza. </a:t>
            </a:r>
            <a:r>
              <a:rPr lang="es-CO" sz="2000" dirty="0">
                <a:latin typeface="Arial Narrow" pitchFamily="34" charset="0"/>
              </a:rPr>
              <a:t>.</a:t>
            </a:r>
          </a:p>
        </p:txBody>
      </p:sp>
    </p:spTree>
    <p:extLst>
      <p:ext uri="{BB962C8B-B14F-4D97-AF65-F5344CB8AC3E}">
        <p14:creationId xmlns:p14="http://schemas.microsoft.com/office/powerpoint/2010/main" val="2111697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57549" y="498021"/>
            <a:ext cx="5421087" cy="938893"/>
          </a:xfrm>
          <a:solidFill>
            <a:schemeClr val="accent4">
              <a:lumMod val="40000"/>
              <a:lumOff val="60000"/>
            </a:schemeClr>
          </a:solidFill>
        </p:spPr>
        <p:txBody>
          <a:bodyPr>
            <a:normAutofit/>
          </a:bodyPr>
          <a:lstStyle/>
          <a:p>
            <a:pPr algn="ctr">
              <a:defRPr/>
            </a:pPr>
            <a:r>
              <a:rPr lang="es-CO" sz="4000" b="1" dirty="0">
                <a:ln w="10541" cmpd="sng">
                  <a:solidFill>
                    <a:schemeClr val="accent1">
                      <a:shade val="88000"/>
                      <a:satMod val="110000"/>
                    </a:schemeClr>
                  </a:solidFill>
                  <a:prstDash val="solid"/>
                </a:ln>
                <a:solidFill>
                  <a:srgbClr val="00B0F0"/>
                </a:solidFill>
                <a:latin typeface="+mn-lt"/>
                <a:ea typeface="+mn-ea"/>
                <a:cs typeface="+mn-cs"/>
              </a:rPr>
              <a:t>MISIÓN</a:t>
            </a:r>
          </a:p>
        </p:txBody>
      </p:sp>
      <p:sp>
        <p:nvSpPr>
          <p:cNvPr id="3" name="Marcador de contenido 2"/>
          <p:cNvSpPr>
            <a:spLocks noGrp="1"/>
          </p:cNvSpPr>
          <p:nvPr>
            <p:ph idx="1"/>
          </p:nvPr>
        </p:nvSpPr>
        <p:spPr>
          <a:xfrm>
            <a:off x="931333" y="2133600"/>
            <a:ext cx="10573279" cy="3777622"/>
          </a:xfrm>
        </p:spPr>
        <p:txBody>
          <a:bodyPr>
            <a:normAutofit fontScale="92500" lnSpcReduction="20000"/>
          </a:bodyPr>
          <a:lstStyle/>
          <a:p>
            <a:pPr algn="just">
              <a:lnSpc>
                <a:spcPct val="160000"/>
              </a:lnSpc>
            </a:pPr>
            <a:r>
              <a:rPr lang="es-CO" sz="1400" b="0" dirty="0"/>
              <a:t>        </a:t>
            </a:r>
            <a:r>
              <a:rPr lang="es-MX" sz="2000" b="0" dirty="0"/>
              <a:t>La Institución Educativa Técnico Agropecuario La Arena es un ente de carácter oficial en marcado en un modelo social que ofrece a la comunidad los niveles de educación Preescolar (transición), Básica Primaria, Básica Secundaria, Media Técnica con énfasis agropecuario articulada con el Servicio Nacional de </a:t>
            </a:r>
            <a:r>
              <a:rPr lang="es-MX" sz="2000" b="0" dirty="0" err="1"/>
              <a:t>Apredizaje</a:t>
            </a:r>
            <a:r>
              <a:rPr lang="es-MX" sz="2000" b="0" dirty="0"/>
              <a:t> SENA, además un programa de Educación básica y media formal de Adultos (CLEI – modalidad nocturna Sabatina), por todo esto la </a:t>
            </a:r>
            <a:r>
              <a:rPr lang="es-MX" sz="2000" b="0" dirty="0" err="1"/>
              <a:t>Institucion</a:t>
            </a:r>
            <a:r>
              <a:rPr lang="es-MX" sz="2000" b="0" dirty="0"/>
              <a:t>  Direcciona sus procesos hacia el desarrollo de competencias básicas, ciudadanas y laborales, bajo estándares de calidad académica, innovación pedagógica, tecnológica e investigativa  fundamentada en principios de inclusión social, valores religiosos, institucionales y culturales que fortalece  los usos y costumbre de la etnia ZENU.</a:t>
            </a:r>
            <a:endParaRPr lang="es-CO" sz="2000" b="0" dirty="0"/>
          </a:p>
        </p:txBody>
      </p:sp>
    </p:spTree>
    <p:extLst>
      <p:ext uri="{BB962C8B-B14F-4D97-AF65-F5344CB8AC3E}">
        <p14:creationId xmlns:p14="http://schemas.microsoft.com/office/powerpoint/2010/main" val="2160955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365760"/>
            <a:ext cx="10027920" cy="1046662"/>
          </a:xfrm>
          <a:solidFill>
            <a:schemeClr val="accent4">
              <a:lumMod val="40000"/>
              <a:lumOff val="60000"/>
            </a:schemeClr>
          </a:solidFill>
        </p:spPr>
        <p:txBody>
          <a:bodyPr>
            <a:normAutofit/>
          </a:bodyPr>
          <a:lstStyle/>
          <a:p>
            <a:pPr algn="ctr">
              <a:defRPr/>
            </a:pPr>
            <a:r>
              <a:rPr lang="es-CO" sz="4000" b="1" dirty="0">
                <a:ln w="10541" cmpd="sng">
                  <a:solidFill>
                    <a:schemeClr val="accent1">
                      <a:shade val="88000"/>
                      <a:satMod val="110000"/>
                    </a:schemeClr>
                  </a:solidFill>
                  <a:prstDash val="solid"/>
                </a:ln>
                <a:solidFill>
                  <a:srgbClr val="00B0F0"/>
                </a:solidFill>
                <a:latin typeface="+mn-lt"/>
                <a:ea typeface="+mn-ea"/>
                <a:cs typeface="+mn-cs"/>
              </a:rPr>
              <a:t>GESTIÓN ADMINISTRATIVA Y FINANCIERA</a:t>
            </a:r>
          </a:p>
        </p:txBody>
      </p:sp>
      <p:sp>
        <p:nvSpPr>
          <p:cNvPr id="3" name="Marcador de contenido 2"/>
          <p:cNvSpPr>
            <a:spLocks noGrp="1"/>
          </p:cNvSpPr>
          <p:nvPr>
            <p:ph idx="1"/>
          </p:nvPr>
        </p:nvSpPr>
        <p:spPr>
          <a:xfrm>
            <a:off x="1012370" y="2160589"/>
            <a:ext cx="10205359" cy="4083457"/>
          </a:xfrm>
        </p:spPr>
        <p:txBody>
          <a:bodyPr>
            <a:noAutofit/>
          </a:bodyPr>
          <a:lstStyle/>
          <a:p>
            <a:r>
              <a:rPr lang="es-CO" sz="1200" b="0" dirty="0">
                <a:latin typeface="Arial" pitchFamily="34" charset="0"/>
                <a:cs typeface="Arial" pitchFamily="34" charset="0"/>
              </a:rPr>
              <a:t>        </a:t>
            </a:r>
            <a:r>
              <a:rPr lang="es-CO" sz="1400" b="0" dirty="0">
                <a:latin typeface="Arial" pitchFamily="34" charset="0"/>
                <a:cs typeface="Arial" pitchFamily="34" charset="0"/>
              </a:rPr>
              <a:t>LA INSTITUCIÓN EDUCATIVA TÉCNICO AGROPECUARIO LA ARENA , cuenta con un presupuesto de ingresos provenientes </a:t>
            </a:r>
          </a:p>
          <a:p>
            <a:r>
              <a:rPr lang="es-CO" sz="1400" b="0" dirty="0">
                <a:latin typeface="Arial" pitchFamily="34" charset="0"/>
                <a:cs typeface="Arial" pitchFamily="34" charset="0"/>
              </a:rPr>
              <a:t>      de las fuentes de financiación de Calidad, Gratuidad, estos recursos son distribuidos de acuerdo a las necesidades </a:t>
            </a:r>
          </a:p>
          <a:p>
            <a:r>
              <a:rPr lang="es-CO" sz="1400" b="0" dirty="0">
                <a:latin typeface="Arial" pitchFamily="34" charset="0"/>
                <a:cs typeface="Arial" pitchFamily="34" charset="0"/>
              </a:rPr>
              <a:t>      establecidas en la Institución. </a:t>
            </a:r>
          </a:p>
          <a:p>
            <a:pPr algn="just"/>
            <a:r>
              <a:rPr lang="es-CO" sz="1400" b="0" dirty="0">
                <a:latin typeface="Arial" pitchFamily="34" charset="0"/>
                <a:cs typeface="Arial" pitchFamily="34" charset="0"/>
              </a:rPr>
              <a:t>       Para el presupuesto de la vigencia fiscal 2020, se estableció un presupuesto definitivo por fuentes así:</a:t>
            </a:r>
          </a:p>
          <a:p>
            <a:pPr marL="0" indent="0" algn="just">
              <a:buNone/>
            </a:pPr>
            <a:endParaRPr lang="es-CO" sz="1400" b="0" dirty="0">
              <a:latin typeface="Arial" pitchFamily="34" charset="0"/>
              <a:cs typeface="Arial" pitchFamily="34" charset="0"/>
            </a:endParaRPr>
          </a:p>
          <a:p>
            <a:pPr lvl="1" algn="just"/>
            <a:r>
              <a:rPr lang="es-CO" sz="1400" dirty="0">
                <a:latin typeface="Arial" pitchFamily="34" charset="0"/>
                <a:cs typeface="Arial" pitchFamily="34" charset="0"/>
              </a:rPr>
              <a:t>      Calidad:        $  17.104.774,00</a:t>
            </a:r>
          </a:p>
          <a:p>
            <a:pPr marL="0" lvl="1" indent="0" algn="just">
              <a:buNone/>
            </a:pPr>
            <a:endParaRPr lang="es-CO" sz="1400" dirty="0">
              <a:latin typeface="Arial" pitchFamily="34" charset="0"/>
              <a:cs typeface="Arial" pitchFamily="34" charset="0"/>
            </a:endParaRPr>
          </a:p>
          <a:p>
            <a:pPr lvl="1" algn="just"/>
            <a:r>
              <a:rPr lang="es-CO" sz="1400" dirty="0">
                <a:latin typeface="Arial" pitchFamily="34" charset="0"/>
                <a:cs typeface="Arial" pitchFamily="34" charset="0"/>
              </a:rPr>
              <a:t>     Gratuidad:     $  90.766.714,60</a:t>
            </a:r>
          </a:p>
          <a:p>
            <a:pPr lvl="1" algn="just"/>
            <a:endParaRPr lang="es-CO" sz="1400" dirty="0">
              <a:latin typeface="Arial" pitchFamily="34" charset="0"/>
              <a:cs typeface="Arial" pitchFamily="34" charset="0"/>
            </a:endParaRPr>
          </a:p>
          <a:p>
            <a:pPr marL="457200" lvl="1" indent="0" algn="just">
              <a:buNone/>
            </a:pPr>
            <a:endParaRPr lang="es-CO" sz="1400" dirty="0">
              <a:latin typeface="Arial" pitchFamily="34" charset="0"/>
              <a:cs typeface="Arial" pitchFamily="34" charset="0"/>
            </a:endParaRPr>
          </a:p>
          <a:p>
            <a:pPr marL="457200" lvl="1" indent="0" algn="just">
              <a:buNone/>
            </a:pPr>
            <a:r>
              <a:rPr lang="es-CO" sz="1400" dirty="0">
                <a:latin typeface="Arial" pitchFamily="34" charset="0"/>
                <a:cs typeface="Arial" pitchFamily="34" charset="0"/>
              </a:rPr>
              <a:t>La ejecución del presupuesto de ingresos y gastos del primer semestre de 2020 quedo así:</a:t>
            </a:r>
          </a:p>
        </p:txBody>
      </p:sp>
    </p:spTree>
    <p:extLst>
      <p:ext uri="{BB962C8B-B14F-4D97-AF65-F5344CB8AC3E}">
        <p14:creationId xmlns:p14="http://schemas.microsoft.com/office/powerpoint/2010/main" val="484700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65415" y="599617"/>
            <a:ext cx="10074728" cy="1033240"/>
          </a:xfrm>
          <a:solidFill>
            <a:schemeClr val="accent4">
              <a:lumMod val="40000"/>
              <a:lumOff val="60000"/>
            </a:schemeClr>
          </a:solidFill>
        </p:spPr>
        <p:txBody>
          <a:bodyPr>
            <a:normAutofit fontScale="90000"/>
          </a:bodyPr>
          <a:lstStyle/>
          <a:p>
            <a:pPr algn="ctr">
              <a:defRPr/>
            </a:pPr>
            <a:r>
              <a:rPr lang="es-CO" sz="3200" b="1" dirty="0">
                <a:ln w="10541" cmpd="sng">
                  <a:solidFill>
                    <a:schemeClr val="accent1">
                      <a:shade val="88000"/>
                      <a:satMod val="110000"/>
                    </a:schemeClr>
                  </a:solidFill>
                  <a:prstDash val="solid"/>
                </a:ln>
                <a:solidFill>
                  <a:srgbClr val="00B0F0"/>
                </a:solidFill>
                <a:latin typeface="+mn-lt"/>
                <a:ea typeface="+mn-ea"/>
                <a:cs typeface="+mn-cs"/>
              </a:rPr>
              <a:t>EJECUCIÓN PRESUPUESTAL DE INGRESOS DE </a:t>
            </a:r>
            <a:r>
              <a:rPr lang="es-CO" sz="3200" b="1" dirty="0" err="1">
                <a:ln w="10541" cmpd="sng">
                  <a:solidFill>
                    <a:schemeClr val="accent1">
                      <a:shade val="88000"/>
                      <a:satMod val="110000"/>
                    </a:schemeClr>
                  </a:solidFill>
                  <a:prstDash val="solid"/>
                </a:ln>
                <a:solidFill>
                  <a:srgbClr val="00B0F0"/>
                </a:solidFill>
                <a:latin typeface="+mn-lt"/>
                <a:ea typeface="+mn-ea"/>
                <a:cs typeface="+mn-cs"/>
              </a:rPr>
              <a:t>SGP</a:t>
            </a:r>
            <a:r>
              <a:rPr lang="es-CO" sz="3200" b="1" dirty="0">
                <a:ln w="10541" cmpd="sng">
                  <a:solidFill>
                    <a:schemeClr val="accent1">
                      <a:shade val="88000"/>
                      <a:satMod val="110000"/>
                    </a:schemeClr>
                  </a:solidFill>
                  <a:prstDash val="solid"/>
                </a:ln>
                <a:solidFill>
                  <a:srgbClr val="00B0F0"/>
                </a:solidFill>
                <a:latin typeface="+mn-lt"/>
                <a:ea typeface="+mn-ea"/>
                <a:cs typeface="+mn-cs"/>
              </a:rPr>
              <a:t> CALIDAD</a:t>
            </a:r>
          </a:p>
        </p:txBody>
      </p:sp>
      <p:graphicFrame>
        <p:nvGraphicFramePr>
          <p:cNvPr id="4" name="3 Tabla"/>
          <p:cNvGraphicFramePr>
            <a:graphicFrameLocks noGrp="1"/>
          </p:cNvGraphicFramePr>
          <p:nvPr>
            <p:extLst>
              <p:ext uri="{D42A27DB-BD31-4B8C-83A1-F6EECF244321}">
                <p14:modId xmlns:p14="http://schemas.microsoft.com/office/powerpoint/2010/main" val="353681746"/>
              </p:ext>
            </p:extLst>
          </p:nvPr>
        </p:nvGraphicFramePr>
        <p:xfrm>
          <a:off x="898067" y="2024743"/>
          <a:ext cx="9217483" cy="2917286"/>
        </p:xfrm>
        <a:graphic>
          <a:graphicData uri="http://schemas.openxmlformats.org/drawingml/2006/table">
            <a:tbl>
              <a:tblPr/>
              <a:tblGrid>
                <a:gridCol w="784769">
                  <a:extLst>
                    <a:ext uri="{9D8B030D-6E8A-4147-A177-3AD203B41FA5}">
                      <a16:colId xmlns:a16="http://schemas.microsoft.com/office/drawing/2014/main" val="20000"/>
                    </a:ext>
                  </a:extLst>
                </a:gridCol>
                <a:gridCol w="3885207">
                  <a:extLst>
                    <a:ext uri="{9D8B030D-6E8A-4147-A177-3AD203B41FA5}">
                      <a16:colId xmlns:a16="http://schemas.microsoft.com/office/drawing/2014/main" val="20001"/>
                    </a:ext>
                  </a:extLst>
                </a:gridCol>
                <a:gridCol w="2098659">
                  <a:extLst>
                    <a:ext uri="{9D8B030D-6E8A-4147-A177-3AD203B41FA5}">
                      <a16:colId xmlns:a16="http://schemas.microsoft.com/office/drawing/2014/main" val="20002"/>
                    </a:ext>
                  </a:extLst>
                </a:gridCol>
                <a:gridCol w="1213940">
                  <a:extLst>
                    <a:ext uri="{9D8B030D-6E8A-4147-A177-3AD203B41FA5}">
                      <a16:colId xmlns:a16="http://schemas.microsoft.com/office/drawing/2014/main" val="20003"/>
                    </a:ext>
                  </a:extLst>
                </a:gridCol>
                <a:gridCol w="1234908">
                  <a:extLst>
                    <a:ext uri="{9D8B030D-6E8A-4147-A177-3AD203B41FA5}">
                      <a16:colId xmlns:a16="http://schemas.microsoft.com/office/drawing/2014/main" val="20004"/>
                    </a:ext>
                  </a:extLst>
                </a:gridCol>
              </a:tblGrid>
              <a:tr h="464045">
                <a:tc>
                  <a:txBody>
                    <a:bodyPr/>
                    <a:lstStyle/>
                    <a:p>
                      <a:pPr algn="ctr" fontAlgn="b"/>
                      <a:r>
                        <a:rPr lang="es-CO" sz="1100" b="1" i="0" u="none" strike="noStrike" dirty="0">
                          <a:solidFill>
                            <a:srgbClr val="000000"/>
                          </a:solidFill>
                          <a:effectLst/>
                          <a:latin typeface="Arial Narrow"/>
                        </a:rPr>
                        <a:t>CODIGO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b"/>
                      <a:r>
                        <a:rPr lang="es-CO" sz="1100" b="1" i="0" u="none" strike="noStrike" dirty="0">
                          <a:solidFill>
                            <a:srgbClr val="000000"/>
                          </a:solidFill>
                          <a:effectLst/>
                          <a:latin typeface="Arial Narrow"/>
                        </a:rPr>
                        <a:t>RUBRO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b"/>
                      <a:r>
                        <a:rPr lang="es-CO" sz="1100" b="1" i="0" u="none" strike="noStrike" dirty="0">
                          <a:solidFill>
                            <a:srgbClr val="000000"/>
                          </a:solidFill>
                          <a:effectLst/>
                          <a:latin typeface="Arial Narrow"/>
                        </a:rPr>
                        <a:t>PRESUPUESTO DEFINITIVO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b"/>
                      <a:r>
                        <a:rPr lang="es-CO" sz="1100" b="1" i="0" u="none" strike="noStrike" dirty="0">
                          <a:solidFill>
                            <a:srgbClr val="000000"/>
                          </a:solidFill>
                          <a:effectLst/>
                          <a:latin typeface="Arial Narrow"/>
                        </a:rPr>
                        <a:t>RECAUDADO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b"/>
                      <a:r>
                        <a:rPr lang="es-CO" sz="1100" b="1" i="0" u="none" strike="noStrike" dirty="0">
                          <a:solidFill>
                            <a:srgbClr val="000000"/>
                          </a:solidFill>
                          <a:effectLst/>
                          <a:latin typeface="Arial Narrow"/>
                        </a:rPr>
                        <a:t>POR RECAUDAR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0"/>
                  </a:ext>
                </a:extLst>
              </a:tr>
              <a:tr h="437711">
                <a:tc>
                  <a:txBody>
                    <a:bodyPr/>
                    <a:lstStyle/>
                    <a:p>
                      <a:pPr algn="l" fontAlgn="b"/>
                      <a:r>
                        <a:rPr lang="es-CO" sz="1100" b="0" i="0" u="none" strike="noStrike">
                          <a:solidFill>
                            <a:srgbClr val="000000"/>
                          </a:solidFill>
                          <a:effectLst/>
                          <a:latin typeface="Arial Narrow"/>
                        </a:rPr>
                        <a:t>1.2.1.1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dirty="0">
                          <a:solidFill>
                            <a:srgbClr val="000000"/>
                          </a:solidFill>
                          <a:effectLst/>
                          <a:latin typeface="Arial Narrow"/>
                        </a:rPr>
                        <a:t>TRANSFERENCIAS DEL MUNICIPIO POR CALIDAD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dirty="0">
                          <a:solidFill>
                            <a:srgbClr val="000000"/>
                          </a:solidFill>
                          <a:effectLst/>
                          <a:latin typeface="Arial Narrow"/>
                        </a:rPr>
                        <a:t>15.712.840,00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Arial Narrow"/>
                        </a:rPr>
                        <a:t>15.712.840,00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dirty="0">
                          <a:solidFill>
                            <a:srgbClr val="000000"/>
                          </a:solidFill>
                          <a:effectLst/>
                          <a:latin typeface="Arial Narrow"/>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37711">
                <a:tc>
                  <a:txBody>
                    <a:bodyPr/>
                    <a:lstStyle/>
                    <a:p>
                      <a:pPr algn="l" fontAlgn="b"/>
                      <a:r>
                        <a:rPr lang="es-CO" sz="1100" b="0" i="0" u="none" strike="noStrike">
                          <a:solidFill>
                            <a:srgbClr val="000000"/>
                          </a:solidFill>
                          <a:effectLst/>
                          <a:latin typeface="Arial Narrow"/>
                        </a:rPr>
                        <a:t>1.3.1.1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a:solidFill>
                            <a:srgbClr val="000000"/>
                          </a:solidFill>
                          <a:effectLst/>
                          <a:latin typeface="Arial Narrow"/>
                        </a:rPr>
                        <a:t>EXCEDENTES EN BANCOS AL CIERRE DE LA VIGENCIA ANTERIOR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dirty="0">
                          <a:solidFill>
                            <a:srgbClr val="000000"/>
                          </a:solidFill>
                          <a:effectLst/>
                          <a:latin typeface="Arial Narrow"/>
                        </a:rPr>
                        <a:t>1.236.420,00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dirty="0">
                          <a:solidFill>
                            <a:srgbClr val="000000"/>
                          </a:solidFill>
                          <a:effectLst/>
                          <a:latin typeface="Arial Narrow"/>
                        </a:rPr>
                        <a:t>1.236.420,00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dirty="0">
                          <a:solidFill>
                            <a:srgbClr val="000000"/>
                          </a:solidFill>
                          <a:effectLst/>
                          <a:latin typeface="Arial Narrow"/>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01604">
                <a:tc>
                  <a:txBody>
                    <a:bodyPr/>
                    <a:lstStyle/>
                    <a:p>
                      <a:pPr algn="l" fontAlgn="b"/>
                      <a:r>
                        <a:rPr lang="es-CO" sz="1100" b="0" i="0" u="none" strike="noStrike">
                          <a:solidFill>
                            <a:srgbClr val="000000"/>
                          </a:solidFill>
                          <a:effectLst/>
                          <a:latin typeface="Arial Narrow"/>
                        </a:rPr>
                        <a:t>1.3.2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100" b="0" i="0" u="none" strike="noStrike">
                          <a:solidFill>
                            <a:srgbClr val="000000"/>
                          </a:solidFill>
                          <a:effectLst/>
                          <a:latin typeface="Arial Narrow"/>
                        </a:rPr>
                        <a:t>RENDIMIENTOS FINANCIEROS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Arial Narrow"/>
                        </a:rPr>
                        <a:t>155.514,00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dirty="0">
                          <a:solidFill>
                            <a:srgbClr val="000000"/>
                          </a:solidFill>
                          <a:effectLst/>
                          <a:latin typeface="Arial Narrow"/>
                        </a:rPr>
                        <a:t>155.514,00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dirty="0">
                          <a:solidFill>
                            <a:srgbClr val="000000"/>
                          </a:solidFill>
                          <a:effectLst/>
                          <a:latin typeface="Arial Narrow"/>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76215">
                <a:tc gridSpan="2">
                  <a:txBody>
                    <a:bodyPr/>
                    <a:lstStyle/>
                    <a:p>
                      <a:pPr algn="ctr" fontAlgn="b"/>
                      <a:r>
                        <a:rPr lang="es-CO" sz="1100" b="1" i="0" u="none" strike="noStrike" dirty="0">
                          <a:solidFill>
                            <a:srgbClr val="000000"/>
                          </a:solidFill>
                          <a:effectLst/>
                          <a:latin typeface="Arial Narrow"/>
                        </a:rPr>
                        <a:t>TOTAL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hMerge="1">
                  <a:txBody>
                    <a:bodyPr/>
                    <a:lstStyle/>
                    <a:p>
                      <a:endParaRPr lang="es-CO"/>
                    </a:p>
                  </a:txBody>
                  <a:tcPr/>
                </a:tc>
                <a:tc>
                  <a:txBody>
                    <a:bodyPr/>
                    <a:lstStyle/>
                    <a:p>
                      <a:pPr algn="r" fontAlgn="b"/>
                      <a:r>
                        <a:rPr lang="es-CO" sz="1100" b="1" i="0" u="none" strike="noStrike" dirty="0">
                          <a:solidFill>
                            <a:srgbClr val="000000"/>
                          </a:solidFill>
                          <a:effectLst/>
                          <a:latin typeface="Arial Narrow"/>
                        </a:rPr>
                        <a:t>17.104.774,00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fontAlgn="b"/>
                      <a:r>
                        <a:rPr lang="es-CO" sz="1100" b="1" i="0" u="none" strike="noStrike" dirty="0">
                          <a:solidFill>
                            <a:srgbClr val="000000"/>
                          </a:solidFill>
                          <a:effectLst/>
                          <a:latin typeface="Arial Narrow"/>
                        </a:rPr>
                        <a:t>17.104.774,00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fontAlgn="b"/>
                      <a:r>
                        <a:rPr lang="es-CO" sz="1100" b="1" i="0" u="none" strike="noStrike" dirty="0">
                          <a:solidFill>
                            <a:srgbClr val="000000"/>
                          </a:solidFill>
                          <a:effectLst/>
                          <a:latin typeface="Arial Narrow"/>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83015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8072" y="624110"/>
            <a:ext cx="10606542" cy="1180197"/>
          </a:xfrm>
          <a:solidFill>
            <a:schemeClr val="accent4">
              <a:lumMod val="40000"/>
              <a:lumOff val="60000"/>
            </a:schemeClr>
          </a:solidFill>
        </p:spPr>
        <p:txBody>
          <a:bodyPr>
            <a:normAutofit/>
          </a:bodyPr>
          <a:lstStyle/>
          <a:p>
            <a:pPr algn="ctr">
              <a:defRPr/>
            </a:pPr>
            <a:r>
              <a:rPr lang="es-CO" sz="3200" b="1" dirty="0">
                <a:ln w="10541" cmpd="sng">
                  <a:solidFill>
                    <a:schemeClr val="accent1">
                      <a:shade val="88000"/>
                      <a:satMod val="110000"/>
                    </a:schemeClr>
                  </a:solidFill>
                  <a:prstDash val="solid"/>
                </a:ln>
                <a:solidFill>
                  <a:srgbClr val="00B0F0"/>
                </a:solidFill>
                <a:latin typeface="+mn-lt"/>
                <a:ea typeface="+mn-ea"/>
                <a:cs typeface="+mn-cs"/>
              </a:rPr>
              <a:t>EJECUCIÓN PRESUPUESTAL DE INGRESOS DE </a:t>
            </a:r>
            <a:r>
              <a:rPr lang="es-CO" sz="3200" b="1" dirty="0" err="1">
                <a:ln w="10541" cmpd="sng">
                  <a:solidFill>
                    <a:schemeClr val="accent1">
                      <a:shade val="88000"/>
                      <a:satMod val="110000"/>
                    </a:schemeClr>
                  </a:solidFill>
                  <a:prstDash val="solid"/>
                </a:ln>
                <a:solidFill>
                  <a:srgbClr val="00B0F0"/>
                </a:solidFill>
                <a:latin typeface="+mn-lt"/>
                <a:ea typeface="+mn-ea"/>
                <a:cs typeface="+mn-cs"/>
              </a:rPr>
              <a:t>SGP</a:t>
            </a:r>
            <a:r>
              <a:rPr lang="es-CO" sz="3200" b="1" dirty="0">
                <a:ln w="10541" cmpd="sng">
                  <a:solidFill>
                    <a:schemeClr val="accent1">
                      <a:shade val="88000"/>
                      <a:satMod val="110000"/>
                    </a:schemeClr>
                  </a:solidFill>
                  <a:prstDash val="solid"/>
                </a:ln>
                <a:solidFill>
                  <a:srgbClr val="00B0F0"/>
                </a:solidFill>
                <a:latin typeface="+mn-lt"/>
                <a:ea typeface="+mn-ea"/>
                <a:cs typeface="+mn-cs"/>
              </a:rPr>
              <a:t> GRATUIDAD</a:t>
            </a:r>
          </a:p>
        </p:txBody>
      </p:sp>
      <p:graphicFrame>
        <p:nvGraphicFramePr>
          <p:cNvPr id="4" name="3 Tabla"/>
          <p:cNvGraphicFramePr>
            <a:graphicFrameLocks noGrp="1"/>
          </p:cNvGraphicFramePr>
          <p:nvPr>
            <p:extLst>
              <p:ext uri="{D42A27DB-BD31-4B8C-83A1-F6EECF244321}">
                <p14:modId xmlns:p14="http://schemas.microsoft.com/office/powerpoint/2010/main" val="1099396331"/>
              </p:ext>
            </p:extLst>
          </p:nvPr>
        </p:nvGraphicFramePr>
        <p:xfrm>
          <a:off x="1690007" y="2098220"/>
          <a:ext cx="8907236" cy="1884147"/>
        </p:xfrm>
        <a:graphic>
          <a:graphicData uri="http://schemas.openxmlformats.org/drawingml/2006/table">
            <a:tbl>
              <a:tblPr/>
              <a:tblGrid>
                <a:gridCol w="725579">
                  <a:extLst>
                    <a:ext uri="{9D8B030D-6E8A-4147-A177-3AD203B41FA5}">
                      <a16:colId xmlns:a16="http://schemas.microsoft.com/office/drawing/2014/main" val="20000"/>
                    </a:ext>
                  </a:extLst>
                </a:gridCol>
                <a:gridCol w="3945810">
                  <a:extLst>
                    <a:ext uri="{9D8B030D-6E8A-4147-A177-3AD203B41FA5}">
                      <a16:colId xmlns:a16="http://schemas.microsoft.com/office/drawing/2014/main" val="20001"/>
                    </a:ext>
                  </a:extLst>
                </a:gridCol>
                <a:gridCol w="1586728">
                  <a:extLst>
                    <a:ext uri="{9D8B030D-6E8A-4147-A177-3AD203B41FA5}">
                      <a16:colId xmlns:a16="http://schemas.microsoft.com/office/drawing/2014/main" val="20002"/>
                    </a:ext>
                  </a:extLst>
                </a:gridCol>
                <a:gridCol w="1122380">
                  <a:extLst>
                    <a:ext uri="{9D8B030D-6E8A-4147-A177-3AD203B41FA5}">
                      <a16:colId xmlns:a16="http://schemas.microsoft.com/office/drawing/2014/main" val="20003"/>
                    </a:ext>
                  </a:extLst>
                </a:gridCol>
                <a:gridCol w="1526739">
                  <a:extLst>
                    <a:ext uri="{9D8B030D-6E8A-4147-A177-3AD203B41FA5}">
                      <a16:colId xmlns:a16="http://schemas.microsoft.com/office/drawing/2014/main" val="20004"/>
                    </a:ext>
                  </a:extLst>
                </a:gridCol>
              </a:tblGrid>
              <a:tr h="511434">
                <a:tc>
                  <a:txBody>
                    <a:bodyPr/>
                    <a:lstStyle/>
                    <a:p>
                      <a:pPr algn="ctr" fontAlgn="b"/>
                      <a:r>
                        <a:rPr lang="es-CO" sz="1100" b="1" i="0" u="none" strike="noStrike" dirty="0">
                          <a:solidFill>
                            <a:srgbClr val="000000"/>
                          </a:solidFill>
                          <a:effectLst/>
                          <a:latin typeface="Arial Narrow" panose="020B0606020202030204" pitchFamily="34" charset="0"/>
                        </a:rPr>
                        <a:t>CODIGO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b"/>
                      <a:r>
                        <a:rPr lang="es-CO" sz="1100" b="1" i="0" u="none" strike="noStrike" dirty="0">
                          <a:solidFill>
                            <a:srgbClr val="000000"/>
                          </a:solidFill>
                          <a:effectLst/>
                          <a:latin typeface="Arial Narrow" panose="020B0606020202030204" pitchFamily="34" charset="0"/>
                        </a:rPr>
                        <a:t>RUBRO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b"/>
                      <a:r>
                        <a:rPr lang="es-CO" sz="1100" b="1" i="0" u="none" strike="noStrike" dirty="0">
                          <a:solidFill>
                            <a:srgbClr val="000000"/>
                          </a:solidFill>
                          <a:effectLst/>
                          <a:latin typeface="Arial Narrow" panose="020B0606020202030204" pitchFamily="34" charset="0"/>
                        </a:rPr>
                        <a:t>PRESUPUESTO DEFINITIVO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b"/>
                      <a:r>
                        <a:rPr lang="es-CO" sz="1100" b="1" i="0" u="none" strike="noStrike" dirty="0">
                          <a:solidFill>
                            <a:srgbClr val="000000"/>
                          </a:solidFill>
                          <a:effectLst/>
                          <a:latin typeface="Arial Narrow" panose="020B0606020202030204" pitchFamily="34" charset="0"/>
                        </a:rPr>
                        <a:t>RECAUDADO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b"/>
                      <a:r>
                        <a:rPr lang="es-CO" sz="1100" b="1" i="0" u="none" strike="noStrike" dirty="0">
                          <a:solidFill>
                            <a:srgbClr val="000000"/>
                          </a:solidFill>
                          <a:effectLst/>
                          <a:latin typeface="Arial Narrow" panose="020B0606020202030204" pitchFamily="34" charset="0"/>
                        </a:rPr>
                        <a:t>POR RECAUDAR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0"/>
                  </a:ext>
                </a:extLst>
              </a:tr>
              <a:tr h="421766">
                <a:tc>
                  <a:txBody>
                    <a:bodyPr/>
                    <a:lstStyle/>
                    <a:p>
                      <a:pPr algn="l" fontAlgn="b"/>
                      <a:r>
                        <a:rPr lang="es-CO" sz="1100" b="0" i="0" u="none" strike="noStrike">
                          <a:solidFill>
                            <a:srgbClr val="000000"/>
                          </a:solidFill>
                          <a:effectLst/>
                          <a:latin typeface="Arial Narrow" panose="020B0606020202030204" pitchFamily="34" charset="0"/>
                        </a:rPr>
                        <a:t>1.2.2.1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dirty="0">
                          <a:solidFill>
                            <a:srgbClr val="000000"/>
                          </a:solidFill>
                          <a:effectLst/>
                          <a:latin typeface="Arial Narrow" panose="020B0606020202030204" pitchFamily="34" charset="0"/>
                        </a:rPr>
                        <a:t>TRANSFERENCIA DEL MEN POR GRATUIDAD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dirty="0">
                          <a:solidFill>
                            <a:srgbClr val="000000"/>
                          </a:solidFill>
                          <a:effectLst/>
                          <a:latin typeface="Arial Narrow" panose="020B0606020202030204" pitchFamily="34" charset="0"/>
                        </a:rPr>
                        <a:t>90.649.619,00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dirty="0">
                          <a:solidFill>
                            <a:srgbClr val="000000"/>
                          </a:solidFill>
                          <a:effectLst/>
                          <a:latin typeface="Arial Narrow" panose="020B0606020202030204" pitchFamily="34" charset="0"/>
                        </a:rPr>
                        <a:t>90.649.619,00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dirty="0">
                          <a:solidFill>
                            <a:srgbClr val="000000"/>
                          </a:solidFill>
                          <a:effectLst/>
                          <a:latin typeface="Arial Narrow" panose="020B0606020202030204" pitchFamily="34"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29181">
                <a:tc>
                  <a:txBody>
                    <a:bodyPr/>
                    <a:lstStyle/>
                    <a:p>
                      <a:pPr algn="l" fontAlgn="b"/>
                      <a:r>
                        <a:rPr lang="es-CO" sz="1100" b="0" i="0" u="none" strike="noStrike">
                          <a:solidFill>
                            <a:srgbClr val="000000"/>
                          </a:solidFill>
                          <a:effectLst/>
                          <a:latin typeface="Arial Narrow" panose="020B0606020202030204" pitchFamily="34" charset="0"/>
                        </a:rPr>
                        <a:t>1.3.1.1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a:solidFill>
                            <a:srgbClr val="000000"/>
                          </a:solidFill>
                          <a:effectLst/>
                          <a:latin typeface="Arial Narrow" panose="020B0606020202030204" pitchFamily="34" charset="0"/>
                        </a:rPr>
                        <a:t>EXCEDENTES EN BANCOS AL CIERRE DE LA VIGENCIA ANTERIOR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a:solidFill>
                            <a:srgbClr val="000000"/>
                          </a:solidFill>
                          <a:effectLst/>
                          <a:latin typeface="Arial Narrow" panose="020B0606020202030204" pitchFamily="34" charset="0"/>
                        </a:rPr>
                        <a:t>117.095,60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dirty="0">
                          <a:solidFill>
                            <a:srgbClr val="000000"/>
                          </a:solidFill>
                          <a:effectLst/>
                          <a:latin typeface="Arial Narrow" panose="020B0606020202030204" pitchFamily="34" charset="0"/>
                        </a:rPr>
                        <a:t>117.095,60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100" b="0" i="0" u="none" strike="noStrike" dirty="0">
                          <a:solidFill>
                            <a:srgbClr val="000000"/>
                          </a:solidFill>
                          <a:effectLst/>
                          <a:latin typeface="Arial Narrow" panose="020B0606020202030204" pitchFamily="34"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21766">
                <a:tc gridSpan="2">
                  <a:txBody>
                    <a:bodyPr/>
                    <a:lstStyle/>
                    <a:p>
                      <a:pPr algn="ctr" fontAlgn="b"/>
                      <a:r>
                        <a:rPr lang="es-CO" sz="1100" b="1" i="0" u="none" strike="noStrike" dirty="0">
                          <a:solidFill>
                            <a:srgbClr val="000000"/>
                          </a:solidFill>
                          <a:effectLst/>
                          <a:latin typeface="Arial Narrow" panose="020B0606020202030204" pitchFamily="34" charset="0"/>
                        </a:rPr>
                        <a:t>TOTAL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hMerge="1">
                  <a:txBody>
                    <a:bodyPr/>
                    <a:lstStyle/>
                    <a:p>
                      <a:endParaRPr lang="es-CO"/>
                    </a:p>
                  </a:txBody>
                  <a:tcPr/>
                </a:tc>
                <a:tc>
                  <a:txBody>
                    <a:bodyPr/>
                    <a:lstStyle/>
                    <a:p>
                      <a:pPr algn="r" fontAlgn="b"/>
                      <a:r>
                        <a:rPr lang="es-CO" sz="1100" b="1" i="0" u="none" strike="noStrike" dirty="0">
                          <a:solidFill>
                            <a:srgbClr val="000000"/>
                          </a:solidFill>
                          <a:effectLst/>
                          <a:latin typeface="Arial Narrow" panose="020B0606020202030204" pitchFamily="34" charset="0"/>
                        </a:rPr>
                        <a:t>90.766.714,60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fontAlgn="b"/>
                      <a:r>
                        <a:rPr lang="es-CO" sz="1100" b="1" i="0" u="none" strike="noStrike" dirty="0">
                          <a:solidFill>
                            <a:srgbClr val="000000"/>
                          </a:solidFill>
                          <a:effectLst/>
                          <a:latin typeface="Arial Narrow" panose="020B0606020202030204" pitchFamily="34" charset="0"/>
                        </a:rPr>
                        <a:t>90.766.714,60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r" fontAlgn="b"/>
                      <a:r>
                        <a:rPr lang="es-CO" sz="1100" b="1" i="0" u="none" strike="noStrike" dirty="0">
                          <a:solidFill>
                            <a:srgbClr val="000000"/>
                          </a:solidFill>
                          <a:effectLst/>
                          <a:latin typeface="Arial Narrow" panose="020B0606020202030204" pitchFamily="34"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4368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74801" y="624110"/>
            <a:ext cx="9765392" cy="927104"/>
          </a:xfrm>
          <a:solidFill>
            <a:schemeClr val="accent4">
              <a:lumMod val="40000"/>
              <a:lumOff val="60000"/>
            </a:schemeClr>
          </a:solidFill>
        </p:spPr>
        <p:txBody>
          <a:bodyPr>
            <a:normAutofit/>
          </a:bodyPr>
          <a:lstStyle/>
          <a:p>
            <a:pPr>
              <a:defRPr/>
            </a:pPr>
            <a:r>
              <a:rPr lang="es-CO" sz="2800" b="1" dirty="0">
                <a:ln w="10541" cmpd="sng">
                  <a:solidFill>
                    <a:schemeClr val="accent1">
                      <a:shade val="88000"/>
                      <a:satMod val="110000"/>
                    </a:schemeClr>
                  </a:solidFill>
                  <a:prstDash val="solid"/>
                </a:ln>
                <a:solidFill>
                  <a:srgbClr val="00B0F0"/>
                </a:solidFill>
                <a:latin typeface="+mn-lt"/>
                <a:ea typeface="+mn-ea"/>
                <a:cs typeface="+mn-cs"/>
              </a:rPr>
              <a:t>EJECUCIÓN PRESUPUESTAL DE G</a:t>
            </a:r>
            <a:r>
              <a:rPr lang="es-CO" sz="2800" b="1" dirty="0">
                <a:ln w="10541" cmpd="sng">
                  <a:solidFill>
                    <a:schemeClr val="accent1">
                      <a:shade val="88000"/>
                      <a:satMod val="110000"/>
                    </a:schemeClr>
                  </a:solidFill>
                  <a:prstDash val="solid"/>
                </a:ln>
                <a:solidFill>
                  <a:srgbClr val="00B0F0"/>
                </a:solidFill>
              </a:rPr>
              <a:t>ASTOS </a:t>
            </a:r>
            <a:r>
              <a:rPr lang="es-CO" sz="2800" b="1" dirty="0">
                <a:ln w="10541" cmpd="sng">
                  <a:solidFill>
                    <a:schemeClr val="accent1">
                      <a:shade val="88000"/>
                      <a:satMod val="110000"/>
                    </a:schemeClr>
                  </a:solidFill>
                  <a:prstDash val="solid"/>
                </a:ln>
                <a:solidFill>
                  <a:srgbClr val="00B0F0"/>
                </a:solidFill>
                <a:latin typeface="+mn-lt"/>
                <a:ea typeface="+mn-ea"/>
                <a:cs typeface="+mn-cs"/>
              </a:rPr>
              <a:t>DE SGP CALIDAD</a:t>
            </a:r>
          </a:p>
        </p:txBody>
      </p:sp>
      <p:graphicFrame>
        <p:nvGraphicFramePr>
          <p:cNvPr id="3" name="2 Tabla"/>
          <p:cNvGraphicFramePr>
            <a:graphicFrameLocks noGrp="1"/>
          </p:cNvGraphicFramePr>
          <p:nvPr>
            <p:extLst>
              <p:ext uri="{D42A27DB-BD31-4B8C-83A1-F6EECF244321}">
                <p14:modId xmlns:p14="http://schemas.microsoft.com/office/powerpoint/2010/main" val="1325614234"/>
              </p:ext>
            </p:extLst>
          </p:nvPr>
        </p:nvGraphicFramePr>
        <p:xfrm>
          <a:off x="2073730" y="2041072"/>
          <a:ext cx="7843723" cy="2490674"/>
        </p:xfrm>
        <a:graphic>
          <a:graphicData uri="http://schemas.openxmlformats.org/drawingml/2006/table">
            <a:tbl>
              <a:tblPr/>
              <a:tblGrid>
                <a:gridCol w="844546">
                  <a:extLst>
                    <a:ext uri="{9D8B030D-6E8A-4147-A177-3AD203B41FA5}">
                      <a16:colId xmlns:a16="http://schemas.microsoft.com/office/drawing/2014/main" val="20000"/>
                    </a:ext>
                  </a:extLst>
                </a:gridCol>
                <a:gridCol w="2280275">
                  <a:extLst>
                    <a:ext uri="{9D8B030D-6E8A-4147-A177-3AD203B41FA5}">
                      <a16:colId xmlns:a16="http://schemas.microsoft.com/office/drawing/2014/main" val="20001"/>
                    </a:ext>
                  </a:extLst>
                </a:gridCol>
                <a:gridCol w="2336578">
                  <a:extLst>
                    <a:ext uri="{9D8B030D-6E8A-4147-A177-3AD203B41FA5}">
                      <a16:colId xmlns:a16="http://schemas.microsoft.com/office/drawing/2014/main" val="20002"/>
                    </a:ext>
                  </a:extLst>
                </a:gridCol>
                <a:gridCol w="1210516">
                  <a:extLst>
                    <a:ext uri="{9D8B030D-6E8A-4147-A177-3AD203B41FA5}">
                      <a16:colId xmlns:a16="http://schemas.microsoft.com/office/drawing/2014/main" val="20003"/>
                    </a:ext>
                  </a:extLst>
                </a:gridCol>
                <a:gridCol w="1171808">
                  <a:extLst>
                    <a:ext uri="{9D8B030D-6E8A-4147-A177-3AD203B41FA5}">
                      <a16:colId xmlns:a16="http://schemas.microsoft.com/office/drawing/2014/main" val="20004"/>
                    </a:ext>
                  </a:extLst>
                </a:gridCol>
              </a:tblGrid>
              <a:tr h="405597">
                <a:tc>
                  <a:txBody>
                    <a:bodyPr/>
                    <a:lstStyle/>
                    <a:p>
                      <a:pPr algn="ctr" rtl="0" fontAlgn="b"/>
                      <a:r>
                        <a:rPr lang="es-CO" sz="1000" b="1" i="0" u="none" strike="noStrike">
                          <a:solidFill>
                            <a:srgbClr val="000000"/>
                          </a:solidFill>
                          <a:effectLst/>
                          <a:latin typeface="Arial"/>
                        </a:rPr>
                        <a:t>CODIGO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676"/>
                    </a:solidFill>
                  </a:tcPr>
                </a:tc>
                <a:tc>
                  <a:txBody>
                    <a:bodyPr/>
                    <a:lstStyle/>
                    <a:p>
                      <a:pPr algn="ctr" rtl="0" fontAlgn="b"/>
                      <a:r>
                        <a:rPr lang="es-CO" sz="1000" b="1" i="0" u="none" strike="noStrike">
                          <a:solidFill>
                            <a:srgbClr val="000000"/>
                          </a:solidFill>
                          <a:effectLst/>
                          <a:latin typeface="Arial"/>
                        </a:rPr>
                        <a:t>RUBRO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676"/>
                    </a:solidFill>
                  </a:tcPr>
                </a:tc>
                <a:tc>
                  <a:txBody>
                    <a:bodyPr/>
                    <a:lstStyle/>
                    <a:p>
                      <a:pPr algn="ctr" rtl="0" fontAlgn="b"/>
                      <a:r>
                        <a:rPr lang="es-CO" sz="1000" b="1" i="0" u="none" strike="noStrike">
                          <a:solidFill>
                            <a:srgbClr val="000000"/>
                          </a:solidFill>
                          <a:effectLst/>
                          <a:latin typeface="Arial"/>
                        </a:rPr>
                        <a:t>PRESUPUESTO DEFINITIVO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676"/>
                    </a:solidFill>
                  </a:tcPr>
                </a:tc>
                <a:tc>
                  <a:txBody>
                    <a:bodyPr/>
                    <a:lstStyle/>
                    <a:p>
                      <a:pPr algn="ctr" rtl="0" fontAlgn="b"/>
                      <a:r>
                        <a:rPr lang="es-CO" sz="1000" b="1" i="0" u="none" strike="noStrike">
                          <a:solidFill>
                            <a:srgbClr val="000000"/>
                          </a:solidFill>
                          <a:effectLst/>
                          <a:latin typeface="Arial"/>
                        </a:rPr>
                        <a:t>EJECUTADO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676"/>
                    </a:solidFill>
                  </a:tcPr>
                </a:tc>
                <a:tc>
                  <a:txBody>
                    <a:bodyPr/>
                    <a:lstStyle/>
                    <a:p>
                      <a:pPr algn="ctr" rtl="0" fontAlgn="b"/>
                      <a:r>
                        <a:rPr lang="es-CO" sz="1000" b="1" i="0" u="none" strike="noStrike">
                          <a:solidFill>
                            <a:srgbClr val="000000"/>
                          </a:solidFill>
                          <a:effectLst/>
                          <a:latin typeface="Arial"/>
                        </a:rPr>
                        <a:t>POR EJECUTAR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676"/>
                    </a:solidFill>
                  </a:tcPr>
                </a:tc>
                <a:extLst>
                  <a:ext uri="{0D108BD9-81ED-4DB2-BD59-A6C34878D82A}">
                    <a16:rowId xmlns:a16="http://schemas.microsoft.com/office/drawing/2014/main" val="10000"/>
                  </a:ext>
                </a:extLst>
              </a:tr>
              <a:tr h="168373">
                <a:tc>
                  <a:txBody>
                    <a:bodyPr/>
                    <a:lstStyle/>
                    <a:p>
                      <a:pPr algn="l" rtl="0" fontAlgn="b"/>
                      <a:r>
                        <a:rPr lang="es-CO" sz="1000" b="0" i="0" u="none" strike="noStrike">
                          <a:solidFill>
                            <a:srgbClr val="000000"/>
                          </a:solidFill>
                          <a:effectLst/>
                          <a:latin typeface="Arial"/>
                        </a:rPr>
                        <a:t>2.1.1.1.01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CO" sz="1000" b="0" i="0" u="none" strike="noStrike">
                          <a:solidFill>
                            <a:srgbClr val="000000"/>
                          </a:solidFill>
                          <a:effectLst/>
                          <a:latin typeface="Arial"/>
                        </a:rPr>
                        <a:t>JORNALES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CO" sz="1000" b="0" i="0" u="none" strike="noStrike">
                          <a:solidFill>
                            <a:srgbClr val="000000"/>
                          </a:solidFill>
                          <a:effectLst/>
                          <a:latin typeface="Arial"/>
                        </a:rPr>
                        <a:t>1.100.000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CO" sz="1000" b="0" i="0" u="none" strike="noStrike">
                          <a:solidFill>
                            <a:srgbClr val="000000"/>
                          </a:solidFill>
                          <a:effectLst/>
                          <a:latin typeface="Arial"/>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CO" sz="1000" b="0" i="0" u="none" strike="noStrike">
                          <a:solidFill>
                            <a:srgbClr val="000000"/>
                          </a:solidFill>
                          <a:effectLst/>
                          <a:latin typeface="Arial"/>
                        </a:rPr>
                        <a:t>1.100.000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77816">
                <a:tc>
                  <a:txBody>
                    <a:bodyPr/>
                    <a:lstStyle/>
                    <a:p>
                      <a:pPr algn="l" rtl="0" fontAlgn="b"/>
                      <a:r>
                        <a:rPr lang="es-CO" sz="1000" b="0" i="0" u="none" strike="noStrike">
                          <a:solidFill>
                            <a:srgbClr val="000000"/>
                          </a:solidFill>
                          <a:effectLst/>
                          <a:latin typeface="Arial"/>
                        </a:rPr>
                        <a:t>2.1.1.1.03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CO" sz="1000" b="0" i="0" u="none" strike="noStrike">
                          <a:solidFill>
                            <a:srgbClr val="000000"/>
                          </a:solidFill>
                          <a:effectLst/>
                          <a:latin typeface="Arial"/>
                        </a:rPr>
                        <a:t>REMUNERACIÓN POR SERVICIOS TECNICOS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CO" sz="1000" b="0" i="0" u="none" strike="noStrike">
                          <a:solidFill>
                            <a:srgbClr val="000000"/>
                          </a:solidFill>
                          <a:effectLst/>
                          <a:latin typeface="Arial"/>
                        </a:rPr>
                        <a:t>370.000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CO" sz="1000" b="0" i="0" u="none" strike="noStrike">
                          <a:solidFill>
                            <a:srgbClr val="000000"/>
                          </a:solidFill>
                          <a:effectLst/>
                          <a:latin typeface="Arial"/>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CO" sz="1000" b="0" i="0" u="none" strike="noStrike">
                          <a:solidFill>
                            <a:srgbClr val="000000"/>
                          </a:solidFill>
                          <a:effectLst/>
                          <a:latin typeface="Arial"/>
                        </a:rPr>
                        <a:t>370.000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8373">
                <a:tc>
                  <a:txBody>
                    <a:bodyPr/>
                    <a:lstStyle/>
                    <a:p>
                      <a:pPr algn="l" rtl="0" fontAlgn="b"/>
                      <a:r>
                        <a:rPr lang="es-CO" sz="1000" b="0" i="0" u="none" strike="noStrike">
                          <a:solidFill>
                            <a:srgbClr val="000000"/>
                          </a:solidFill>
                          <a:effectLst/>
                          <a:latin typeface="Arial"/>
                        </a:rPr>
                        <a:t>2.1.2.01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CO" sz="1000" b="0" i="0" u="none" strike="noStrike">
                          <a:solidFill>
                            <a:srgbClr val="000000"/>
                          </a:solidFill>
                          <a:effectLst/>
                          <a:latin typeface="Arial"/>
                        </a:rPr>
                        <a:t>COMPRA DE EQUIPOS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CO" sz="1000" b="0" i="0" u="none" strike="noStrike">
                          <a:solidFill>
                            <a:srgbClr val="000000"/>
                          </a:solidFill>
                          <a:effectLst/>
                          <a:latin typeface="Arial"/>
                        </a:rPr>
                        <a:t>111.322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CO" sz="1000" b="0" i="0" u="none" strike="noStrike">
                          <a:solidFill>
                            <a:srgbClr val="000000"/>
                          </a:solidFill>
                          <a:effectLst/>
                          <a:latin typeface="Arial"/>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CO" sz="1000" b="0" i="0" u="none" strike="noStrike">
                          <a:solidFill>
                            <a:srgbClr val="000000"/>
                          </a:solidFill>
                          <a:effectLst/>
                          <a:latin typeface="Arial"/>
                        </a:rPr>
                        <a:t>111.322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68373">
                <a:tc>
                  <a:txBody>
                    <a:bodyPr/>
                    <a:lstStyle/>
                    <a:p>
                      <a:pPr algn="l" rtl="0" fontAlgn="b"/>
                      <a:r>
                        <a:rPr lang="es-CO" sz="1000" b="0" i="0" u="none" strike="noStrike">
                          <a:solidFill>
                            <a:srgbClr val="000000"/>
                          </a:solidFill>
                          <a:effectLst/>
                          <a:latin typeface="Arial"/>
                        </a:rPr>
                        <a:t>2.1.2.03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CO" sz="1000" b="0" i="0" u="none" strike="noStrike">
                          <a:solidFill>
                            <a:srgbClr val="000000"/>
                          </a:solidFill>
                          <a:effectLst/>
                          <a:latin typeface="Arial"/>
                        </a:rPr>
                        <a:t>IMPLEMENTOS DEPORTIVOS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CO" sz="1000" b="0" i="0" u="none" strike="noStrike">
                          <a:solidFill>
                            <a:srgbClr val="000000"/>
                          </a:solidFill>
                          <a:effectLst/>
                          <a:latin typeface="Arial"/>
                        </a:rPr>
                        <a:t>900.000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CO" sz="1000" b="0" i="0" u="none" strike="noStrike">
                          <a:solidFill>
                            <a:srgbClr val="000000"/>
                          </a:solidFill>
                          <a:effectLst/>
                          <a:latin typeface="Arial"/>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CO" sz="1000" b="0" i="0" u="none" strike="noStrike">
                          <a:solidFill>
                            <a:srgbClr val="000000"/>
                          </a:solidFill>
                          <a:effectLst/>
                          <a:latin typeface="Arial"/>
                        </a:rPr>
                        <a:t>900.000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68373">
                <a:tc>
                  <a:txBody>
                    <a:bodyPr/>
                    <a:lstStyle/>
                    <a:p>
                      <a:pPr algn="l" rtl="0" fontAlgn="b"/>
                      <a:r>
                        <a:rPr lang="es-CO" sz="1000" b="0" i="0" u="none" strike="noStrike">
                          <a:solidFill>
                            <a:srgbClr val="000000"/>
                          </a:solidFill>
                          <a:effectLst/>
                          <a:latin typeface="Arial"/>
                        </a:rPr>
                        <a:t>2.1.2.06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CO" sz="1000" b="0" i="0" u="none" strike="noStrike">
                          <a:solidFill>
                            <a:srgbClr val="000000"/>
                          </a:solidFill>
                          <a:effectLst/>
                          <a:latin typeface="Arial"/>
                        </a:rPr>
                        <a:t>SERVICIOS PUBLICOS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CO" sz="1000" b="0" i="0" u="none" strike="noStrike">
                          <a:solidFill>
                            <a:srgbClr val="000000"/>
                          </a:solidFill>
                          <a:effectLst/>
                          <a:latin typeface="Arial"/>
                        </a:rPr>
                        <a:t>11.814.537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CO" sz="1000" b="0" i="0" u="none" strike="noStrike">
                          <a:solidFill>
                            <a:srgbClr val="000000"/>
                          </a:solidFill>
                          <a:effectLst/>
                          <a:latin typeface="Arial"/>
                        </a:rPr>
                        <a:t>1.557.360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CO" sz="1000" b="0" i="0" u="none" strike="noStrike">
                          <a:solidFill>
                            <a:srgbClr val="000000"/>
                          </a:solidFill>
                          <a:effectLst/>
                          <a:latin typeface="Arial"/>
                        </a:rPr>
                        <a:t>10.257.177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77816">
                <a:tc>
                  <a:txBody>
                    <a:bodyPr/>
                    <a:lstStyle/>
                    <a:p>
                      <a:pPr algn="l" rtl="0" fontAlgn="b"/>
                      <a:r>
                        <a:rPr lang="es-CO" sz="1000" b="0" i="0" u="none" strike="noStrike">
                          <a:solidFill>
                            <a:srgbClr val="000000"/>
                          </a:solidFill>
                          <a:effectLst/>
                          <a:latin typeface="Arial"/>
                        </a:rPr>
                        <a:t>2.1.2.09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CO" sz="1000" b="0" i="0" u="none" strike="noStrike">
                          <a:solidFill>
                            <a:srgbClr val="000000"/>
                          </a:solidFill>
                          <a:effectLst/>
                          <a:latin typeface="Arial"/>
                        </a:rPr>
                        <a:t>COMUNICACIONES Y TRANSPORTE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CO" sz="1000" b="0" i="0" u="none" strike="noStrike">
                          <a:solidFill>
                            <a:srgbClr val="000000"/>
                          </a:solidFill>
                          <a:effectLst/>
                          <a:latin typeface="Arial"/>
                        </a:rPr>
                        <a:t>300.000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CO" sz="1000" b="0" i="0" u="none" strike="noStrike">
                          <a:solidFill>
                            <a:srgbClr val="000000"/>
                          </a:solidFill>
                          <a:effectLst/>
                          <a:latin typeface="Arial"/>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CO" sz="1000" b="0" i="0" u="none" strike="noStrike">
                          <a:solidFill>
                            <a:srgbClr val="000000"/>
                          </a:solidFill>
                          <a:effectLst/>
                          <a:latin typeface="Arial"/>
                        </a:rPr>
                        <a:t>300.000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68373">
                <a:tc>
                  <a:txBody>
                    <a:bodyPr/>
                    <a:lstStyle/>
                    <a:p>
                      <a:pPr algn="l" rtl="0" fontAlgn="b"/>
                      <a:r>
                        <a:rPr lang="es-CO" sz="1000" b="0" i="0" u="none" strike="noStrike">
                          <a:solidFill>
                            <a:srgbClr val="000000"/>
                          </a:solidFill>
                          <a:effectLst/>
                          <a:latin typeface="Arial"/>
                        </a:rPr>
                        <a:t>2.1.2.11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CO" sz="1000" b="0" i="0" u="none" strike="noStrike">
                          <a:solidFill>
                            <a:srgbClr val="000000"/>
                          </a:solidFill>
                          <a:effectLst/>
                          <a:latin typeface="Arial"/>
                        </a:rPr>
                        <a:t>GASTOS BANCARIOS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CO" sz="1000" b="0" i="0" u="none" strike="noStrike">
                          <a:solidFill>
                            <a:srgbClr val="000000"/>
                          </a:solidFill>
                          <a:effectLst/>
                          <a:latin typeface="Arial"/>
                        </a:rPr>
                        <a:t>808.915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CO" sz="1000" b="0" i="0" u="none" strike="noStrike">
                          <a:solidFill>
                            <a:srgbClr val="000000"/>
                          </a:solidFill>
                          <a:effectLst/>
                          <a:latin typeface="Arial"/>
                        </a:rPr>
                        <a:t>694.365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CO" sz="1000" b="0" i="0" u="none" strike="noStrike">
                          <a:solidFill>
                            <a:srgbClr val="000000"/>
                          </a:solidFill>
                          <a:effectLst/>
                          <a:latin typeface="Arial"/>
                        </a:rPr>
                        <a:t>114.550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77816">
                <a:tc>
                  <a:txBody>
                    <a:bodyPr/>
                    <a:lstStyle/>
                    <a:p>
                      <a:pPr algn="l" rtl="0" fontAlgn="b"/>
                      <a:r>
                        <a:rPr lang="es-CO" sz="1000" b="0" i="0" u="none" strike="noStrike">
                          <a:solidFill>
                            <a:srgbClr val="000000"/>
                          </a:solidFill>
                          <a:effectLst/>
                          <a:latin typeface="Arial"/>
                        </a:rPr>
                        <a:t>2.1.2.12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MX" sz="1000" b="0" i="0" u="none" strike="noStrike">
                          <a:solidFill>
                            <a:srgbClr val="000000"/>
                          </a:solidFill>
                          <a:effectLst/>
                          <a:latin typeface="Arial"/>
                        </a:rPr>
                        <a:t>REALIZACIÓN Y PARTICIPACION EN ACT. DEP. CIEN. Y CULTU</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CO" sz="1000" b="0" i="0" u="none" strike="noStrike">
                          <a:solidFill>
                            <a:srgbClr val="000000"/>
                          </a:solidFill>
                          <a:effectLst/>
                          <a:latin typeface="Arial"/>
                        </a:rPr>
                        <a:t>1.500.000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CO" sz="1000" b="0" i="0" u="none" strike="noStrike">
                          <a:solidFill>
                            <a:srgbClr val="000000"/>
                          </a:solidFill>
                          <a:effectLst/>
                          <a:latin typeface="Arial"/>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CO" sz="1000" b="0" i="0" u="none" strike="noStrike">
                          <a:solidFill>
                            <a:srgbClr val="000000"/>
                          </a:solidFill>
                          <a:effectLst/>
                          <a:latin typeface="Arial"/>
                        </a:rPr>
                        <a:t>1.500.000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68373">
                <a:tc>
                  <a:txBody>
                    <a:bodyPr/>
                    <a:lstStyle/>
                    <a:p>
                      <a:pPr algn="l" rtl="0" fontAlgn="b"/>
                      <a:r>
                        <a:rPr lang="es-CO" sz="1000" b="0" i="0" u="none" strike="noStrike">
                          <a:solidFill>
                            <a:srgbClr val="000000"/>
                          </a:solidFill>
                          <a:effectLst/>
                          <a:latin typeface="Arial"/>
                        </a:rPr>
                        <a:t>2.1.2.15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CO" sz="1000" b="0" i="0" u="none" strike="noStrike">
                          <a:solidFill>
                            <a:srgbClr val="000000"/>
                          </a:solidFill>
                          <a:effectLst/>
                          <a:latin typeface="Arial"/>
                        </a:rPr>
                        <a:t>OTROS GASTOS GENERALES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CO" sz="1000" b="0" i="0" u="none" strike="noStrike">
                          <a:solidFill>
                            <a:srgbClr val="000000"/>
                          </a:solidFill>
                          <a:effectLst/>
                          <a:latin typeface="Arial"/>
                        </a:rPr>
                        <a:t>200.000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CO" sz="1000" b="0" i="0" u="none" strike="noStrike">
                          <a:solidFill>
                            <a:srgbClr val="000000"/>
                          </a:solidFill>
                          <a:effectLst/>
                          <a:latin typeface="Arial"/>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s-CO" sz="1000" b="0" i="0" u="none" strike="noStrike">
                          <a:solidFill>
                            <a:srgbClr val="000000"/>
                          </a:solidFill>
                          <a:effectLst/>
                          <a:latin typeface="Arial"/>
                        </a:rPr>
                        <a:t>200.000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68373">
                <a:tc gridSpan="2">
                  <a:txBody>
                    <a:bodyPr/>
                    <a:lstStyle/>
                    <a:p>
                      <a:pPr algn="ctr" rtl="0" fontAlgn="b"/>
                      <a:r>
                        <a:rPr lang="es-CO" sz="1000" b="1" i="0" u="none" strike="noStrike">
                          <a:solidFill>
                            <a:srgbClr val="000000"/>
                          </a:solidFill>
                          <a:effectLst/>
                          <a:latin typeface="Arial"/>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676"/>
                    </a:solidFill>
                  </a:tcPr>
                </a:tc>
                <a:tc hMerge="1">
                  <a:txBody>
                    <a:bodyPr/>
                    <a:lstStyle/>
                    <a:p>
                      <a:endParaRPr lang="es-CO"/>
                    </a:p>
                  </a:txBody>
                  <a:tcPr/>
                </a:tc>
                <a:tc>
                  <a:txBody>
                    <a:bodyPr/>
                    <a:lstStyle/>
                    <a:p>
                      <a:pPr algn="r" rtl="0" fontAlgn="b"/>
                      <a:r>
                        <a:rPr lang="es-CO" sz="1000" b="1" i="0" u="none" strike="noStrike">
                          <a:solidFill>
                            <a:srgbClr val="000000"/>
                          </a:solidFill>
                          <a:effectLst/>
                          <a:latin typeface="Arial"/>
                        </a:rPr>
                        <a:t>17.104.774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676"/>
                    </a:solidFill>
                  </a:tcPr>
                </a:tc>
                <a:tc>
                  <a:txBody>
                    <a:bodyPr/>
                    <a:lstStyle/>
                    <a:p>
                      <a:pPr algn="r" rtl="0" fontAlgn="b"/>
                      <a:r>
                        <a:rPr lang="es-CO" sz="1000" b="1" i="0" u="none" strike="noStrike">
                          <a:solidFill>
                            <a:srgbClr val="000000"/>
                          </a:solidFill>
                          <a:effectLst/>
                          <a:latin typeface="Arial"/>
                        </a:rPr>
                        <a:t>2.251.725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676"/>
                    </a:solidFill>
                  </a:tcPr>
                </a:tc>
                <a:tc>
                  <a:txBody>
                    <a:bodyPr/>
                    <a:lstStyle/>
                    <a:p>
                      <a:pPr algn="r" rtl="0" fontAlgn="b"/>
                      <a:r>
                        <a:rPr lang="es-CO" sz="1000" b="1" i="0" u="none" strike="noStrike" dirty="0">
                          <a:solidFill>
                            <a:srgbClr val="000000"/>
                          </a:solidFill>
                          <a:effectLst/>
                          <a:latin typeface="Arial"/>
                        </a:rPr>
                        <a:t>14.853.049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676"/>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8301581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Ángulos">
  <a:themeElements>
    <a:clrScheme name="Ángulo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Ángulo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Ángulo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3211</TotalTime>
  <Words>1019</Words>
  <Application>Microsoft Office PowerPoint</Application>
  <PresentationFormat>Panorámica</PresentationFormat>
  <Paragraphs>213</Paragraphs>
  <Slides>23</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23</vt:i4>
      </vt:variant>
    </vt:vector>
  </HeadingPairs>
  <TitlesOfParts>
    <vt:vector size="29" baseType="lpstr">
      <vt:lpstr>Arial</vt:lpstr>
      <vt:lpstr>Arial Narrow</vt:lpstr>
      <vt:lpstr>Franklin Gothic Book</vt:lpstr>
      <vt:lpstr>Franklin Gothic Medium</vt:lpstr>
      <vt:lpstr>Wingdings</vt:lpstr>
      <vt:lpstr>Ángulos</vt:lpstr>
      <vt:lpstr>     INSTITUCIÓN EDUCATIVA  TÉCNICO AGROPECUARIO LA ARENA    </vt:lpstr>
      <vt:lpstr>  RENDICION DE CUENTAS</vt:lpstr>
      <vt:lpstr>A quien suscribe este informe conocedor de la responsabilidad delega en la Constitución Política:  - Artículos 2, 103 y 270  - Ley 115 de 1994  - Ley 715 de 2001 - Ley 498 de 1998  - Ley 152 de 1994  - Ley 136 de 1994  - Ley 1474 de 2011  - Decreto 4791 de 2008  - Directiva Ministerial Nro. 026 de 2011   la información contenida en el presente informe de rendición de cuentas es real y es producto de las actividades y documentos resultantes del ejercicio de mi gestión.   Personal Convocado: Comunidad educativa y comunidad en general.  </vt:lpstr>
      <vt:lpstr> VISIÓN  </vt:lpstr>
      <vt:lpstr>MISIÓN</vt:lpstr>
      <vt:lpstr>GESTIÓN ADMINISTRATIVA Y FINANCIERA</vt:lpstr>
      <vt:lpstr>EJECUCIÓN PRESUPUESTAL DE INGRESOS DE SGP CALIDAD</vt:lpstr>
      <vt:lpstr>EJECUCIÓN PRESUPUESTAL DE INGRESOS DE SGP GRATUIDAD</vt:lpstr>
      <vt:lpstr>EJECUCIÓN PRESUPUESTAL DE GASTOS DE SGP CALIDAD</vt:lpstr>
      <vt:lpstr>EJECUCIÓN PRESUPUESTAL DE GASTOS DE SGP GRATUIDAD</vt:lpstr>
      <vt:lpstr>                    GESTIÓN directiva</vt:lpstr>
      <vt:lpstr>          </vt:lpstr>
      <vt:lpstr>ALGUNAS Evidencias ENTRGA DE GUIAS DE TRABAJO PARA ESTUDIANTES</vt:lpstr>
      <vt:lpstr>ALGUNAS EVIDENCIAS DE LA ENTREGA DE GUIAS</vt:lpstr>
      <vt:lpstr>EVIDENCIAS ENTREGA DE GUIAS DE TRABAJO PAR ESTUDIANTES</vt:lpstr>
      <vt:lpstr>EVIDENCIAS DE LIMPIEZA DE LA IE EN TODAS LAS SEDES</vt:lpstr>
      <vt:lpstr>ANTES</vt:lpstr>
      <vt:lpstr>DESPUES DE LIMPIEZA</vt:lpstr>
      <vt:lpstr>Presentación de PowerPoint</vt:lpstr>
      <vt:lpstr>Presentación de PowerPoint</vt:lpstr>
      <vt:lpstr>EVIDENCIAS GESTION DIRECTIVA</vt:lpstr>
      <vt:lpstr>REUNIONES Y SEGUIMIENTO AL PROCESO</vt:lpstr>
      <vt:lpstr>ENTREGA DE PORTATILES A ESTUDIANTES DE ONCE GRADO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INSTITUCIÓN EDUCATIVA  XXXXXXXXXXXX  RECTOR:XXXXXXXXXXXX</dc:title>
  <dc:creator>DRA. ALMA SIERRA</dc:creator>
  <cp:lastModifiedBy>ROSARIO TORRES CAMARGO</cp:lastModifiedBy>
  <cp:revision>164</cp:revision>
  <dcterms:created xsi:type="dcterms:W3CDTF">2015-07-08T21:43:22Z</dcterms:created>
  <dcterms:modified xsi:type="dcterms:W3CDTF">2021-03-09T17:07:52Z</dcterms:modified>
</cp:coreProperties>
</file>