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2" r:id="rId3"/>
    <p:sldId id="263" r:id="rId4"/>
    <p:sldId id="270" r:id="rId5"/>
    <p:sldId id="261" r:id="rId6"/>
    <p:sldId id="264" r:id="rId7"/>
    <p:sldId id="266" r:id="rId8"/>
    <p:sldId id="265" r:id="rId9"/>
    <p:sldId id="268" r:id="rId10"/>
    <p:sldId id="269"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2" d="100"/>
          <a:sy n="72"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3" name="Date Placeholder 2"/>
          <p:cNvSpPr>
            <a:spLocks noGrp="1"/>
          </p:cNvSpPr>
          <p:nvPr>
            <p:ph type="dt" sz="half" idx="10"/>
          </p:nvPr>
        </p:nvSpPr>
        <p:spPr/>
        <p:txBody>
          <a:bodyPr/>
          <a:lstStyle/>
          <a:p>
            <a:fld id="{B61BEF0D-F0BB-DE4B-95CE-6DB70DBA9567}" type="datetimeFigureOut">
              <a:rPr lang="en-US" dirty="0"/>
              <a:pPr/>
              <a:t>3/9/2021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3/9/2021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3/9/2021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3/9/2021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a:t>Editar el estilo de texto del patrón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3/9/2021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s-ES"/>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a:t>Editar el estilo de texto del patrón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3/9/2021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3/9/2021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3/9/2021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s-ES"/>
              <a:t>Haga clic para modificar el estilo de título del patrón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3/9/2021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3/9/2021</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r>
              <a:rPr lang="es-CO" dirty="0">
                <a:latin typeface="Eras Demi ITC" panose="020B0805030504020804" pitchFamily="34" charset="0"/>
                <a:cs typeface="Arial" panose="020B0604020202020204" pitchFamily="34" charset="0"/>
              </a:rPr>
              <a:t>INSTITUCIÓN EDUCATIVA TÉCNICO AGROPECUARIO LA ARENA </a:t>
            </a:r>
            <a:br>
              <a:rPr lang="es-CO" dirty="0">
                <a:latin typeface="Eras Demi ITC" panose="020B0805030504020804" pitchFamily="34" charset="0"/>
                <a:cs typeface="Arial" panose="020B0604020202020204" pitchFamily="34" charset="0"/>
              </a:rPr>
            </a:br>
            <a:endParaRPr lang="en-US" dirty="0"/>
          </a:p>
        </p:txBody>
      </p:sp>
      <p:sp>
        <p:nvSpPr>
          <p:cNvPr id="3" name="Subtítulo 2"/>
          <p:cNvSpPr>
            <a:spLocks noGrp="1"/>
          </p:cNvSpPr>
          <p:nvPr>
            <p:ph type="subTitle" idx="1"/>
          </p:nvPr>
        </p:nvSpPr>
        <p:spPr>
          <a:xfrm>
            <a:off x="684212" y="3843867"/>
            <a:ext cx="7038312" cy="1947333"/>
          </a:xfrm>
        </p:spPr>
        <p:txBody>
          <a:bodyPr>
            <a:normAutofit/>
          </a:bodyPr>
          <a:lstStyle/>
          <a:p>
            <a:pPr algn="ctr"/>
            <a:r>
              <a:rPr lang="es-CO" sz="2800" dirty="0">
                <a:latin typeface="Eras Demi ITC" panose="020B0805030504020804" pitchFamily="34" charset="0"/>
                <a:cs typeface="Arial" panose="020B0604020202020204" pitchFamily="34" charset="0"/>
              </a:rPr>
              <a:t>RENDICIÓN DE CUENTAS II SEMESTRE</a:t>
            </a:r>
          </a:p>
          <a:p>
            <a:pPr algn="ctr"/>
            <a:r>
              <a:rPr lang="es-CO" sz="2800" dirty="0">
                <a:latin typeface="Eras Demi ITC" panose="020B0805030504020804" pitchFamily="34" charset="0"/>
                <a:cs typeface="Arial" panose="020B0604020202020204" pitchFamily="34" charset="0"/>
              </a:rPr>
              <a:t>AÑO: 2020</a:t>
            </a:r>
          </a:p>
          <a:p>
            <a:endParaRPr lang="en-US" dirty="0"/>
          </a:p>
        </p:txBody>
      </p:sp>
    </p:spTree>
    <p:extLst>
      <p:ext uri="{BB962C8B-B14F-4D97-AF65-F5344CB8AC3E}">
        <p14:creationId xmlns:p14="http://schemas.microsoft.com/office/powerpoint/2010/main" val="1605654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721087" y="2644170"/>
            <a:ext cx="4749825" cy="1569660"/>
          </a:xfrm>
          <a:prstGeom prst="rect">
            <a:avLst/>
          </a:prstGeom>
        </p:spPr>
        <p:txBody>
          <a:bodyPr wrap="none">
            <a:spAutoFit/>
          </a:bodyPr>
          <a:lstStyle/>
          <a:p>
            <a:pPr lvl="0" algn="ctr" defTabSz="914400"/>
            <a:r>
              <a:rPr lang="es-CO" sz="9600" b="1" dirty="0">
                <a:solidFill>
                  <a:prstClr val="black"/>
                </a:solidFill>
                <a:latin typeface="Franklin Gothic Book"/>
              </a:rPr>
              <a:t>GRACIAS</a:t>
            </a:r>
          </a:p>
        </p:txBody>
      </p:sp>
    </p:spTree>
    <p:extLst>
      <p:ext uri="{BB962C8B-B14F-4D97-AF65-F5344CB8AC3E}">
        <p14:creationId xmlns:p14="http://schemas.microsoft.com/office/powerpoint/2010/main" val="929069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84212" y="3322750"/>
            <a:ext cx="8534400" cy="2671650"/>
          </a:xfrm>
        </p:spPr>
        <p:txBody>
          <a:bodyPr>
            <a:normAutofit fontScale="90000"/>
          </a:bodyPr>
          <a:lstStyle/>
          <a:p>
            <a:pPr lvl="0" defTabSz="914400">
              <a:spcBef>
                <a:spcPts val="0"/>
              </a:spcBef>
            </a:pPr>
            <a:r>
              <a:rPr lang="es-CO" sz="2000" b="1" cap="none" dirty="0">
                <a:ln>
                  <a:noFill/>
                </a:ln>
                <a:solidFill>
                  <a:prstClr val="black"/>
                </a:solidFill>
                <a:latin typeface="Franklin Gothic Book"/>
              </a:rPr>
              <a:t>DISEÑO CURRICULAR </a:t>
            </a:r>
            <a:br>
              <a:rPr lang="es-CO" sz="2000" b="1" cap="none" dirty="0">
                <a:ln>
                  <a:noFill/>
                </a:ln>
                <a:solidFill>
                  <a:prstClr val="black"/>
                </a:solidFill>
                <a:latin typeface="Franklin Gothic Book"/>
              </a:rPr>
            </a:br>
            <a:r>
              <a:rPr lang="es-CO" sz="2400" cap="none" dirty="0">
                <a:ln>
                  <a:noFill/>
                </a:ln>
                <a:solidFill>
                  <a:prstClr val="black"/>
                </a:solidFill>
                <a:latin typeface="Franklin Gothic Book"/>
              </a:rPr>
              <a:t>El diseño curricular de la Institución Educativa Técnico agropecuario La Arena se fundamenta en las siguientes normas:</a:t>
            </a:r>
            <a:br>
              <a:rPr lang="es-CO" sz="2400" cap="none" dirty="0">
                <a:ln>
                  <a:noFill/>
                </a:ln>
                <a:solidFill>
                  <a:prstClr val="black"/>
                </a:solidFill>
                <a:latin typeface="Franklin Gothic Book"/>
              </a:rPr>
            </a:br>
            <a:r>
              <a:rPr lang="es-CO" sz="2400" cap="none" dirty="0">
                <a:ln>
                  <a:noFill/>
                </a:ln>
                <a:solidFill>
                  <a:prstClr val="black"/>
                </a:solidFill>
                <a:latin typeface="Franklin Gothic Book"/>
              </a:rPr>
              <a:t> </a:t>
            </a:r>
            <a:br>
              <a:rPr lang="es-CO" sz="2400" cap="none" dirty="0">
                <a:ln>
                  <a:noFill/>
                </a:ln>
                <a:solidFill>
                  <a:prstClr val="black"/>
                </a:solidFill>
                <a:latin typeface="Franklin Gothic Book"/>
              </a:rPr>
            </a:br>
            <a:r>
              <a:rPr lang="es-CO" sz="2400" cap="none" dirty="0">
                <a:ln>
                  <a:noFill/>
                </a:ln>
                <a:solidFill>
                  <a:prstClr val="black"/>
                </a:solidFill>
                <a:latin typeface="Franklin Gothic Book"/>
              </a:rPr>
              <a:t>Ley general de educación(Ley 115 de 1994) y su decreto reglamentario( 1860 de 1994)</a:t>
            </a:r>
            <a:br>
              <a:rPr lang="es-CO" sz="2400" cap="none" dirty="0">
                <a:ln>
                  <a:noFill/>
                </a:ln>
                <a:solidFill>
                  <a:prstClr val="black"/>
                </a:solidFill>
                <a:latin typeface="Franklin Gothic Book"/>
              </a:rPr>
            </a:br>
            <a:r>
              <a:rPr lang="es-CO" sz="2400" cap="none" dirty="0">
                <a:ln>
                  <a:noFill/>
                </a:ln>
                <a:solidFill>
                  <a:prstClr val="black"/>
                </a:solidFill>
                <a:latin typeface="Franklin Gothic Book"/>
              </a:rPr>
              <a:t>Resolución 2343(Lineamientos curriculares)</a:t>
            </a:r>
            <a:br>
              <a:rPr lang="es-CO" sz="2400" cap="none" dirty="0">
                <a:ln>
                  <a:noFill/>
                </a:ln>
                <a:solidFill>
                  <a:prstClr val="black"/>
                </a:solidFill>
                <a:latin typeface="Franklin Gothic Book"/>
              </a:rPr>
            </a:br>
            <a:r>
              <a:rPr lang="es-CO" sz="2400" cap="none" dirty="0">
                <a:ln>
                  <a:noFill/>
                </a:ln>
                <a:solidFill>
                  <a:prstClr val="black"/>
                </a:solidFill>
                <a:latin typeface="Franklin Gothic Book"/>
              </a:rPr>
              <a:t>Decreto 1290 de 2009 </a:t>
            </a:r>
            <a:br>
              <a:rPr lang="es-CO" sz="2400" cap="none" dirty="0">
                <a:ln>
                  <a:noFill/>
                </a:ln>
                <a:solidFill>
                  <a:prstClr val="black"/>
                </a:solidFill>
                <a:latin typeface="Franklin Gothic Book"/>
              </a:rPr>
            </a:br>
            <a:r>
              <a:rPr lang="es-CO" sz="2400" cap="none" dirty="0">
                <a:ln>
                  <a:noFill/>
                </a:ln>
                <a:solidFill>
                  <a:prstClr val="black"/>
                </a:solidFill>
                <a:latin typeface="Franklin Gothic Book"/>
              </a:rPr>
              <a:t>Decreto 593 de 2015 (Sistema de evaluación Municipal)</a:t>
            </a:r>
            <a:br>
              <a:rPr lang="es-CO" sz="2400" cap="none" dirty="0">
                <a:ln>
                  <a:noFill/>
                </a:ln>
                <a:solidFill>
                  <a:prstClr val="black"/>
                </a:solidFill>
                <a:latin typeface="Franklin Gothic Book"/>
              </a:rPr>
            </a:br>
            <a:r>
              <a:rPr lang="es-CO" sz="2400" cap="none" dirty="0">
                <a:ln>
                  <a:noFill/>
                </a:ln>
                <a:solidFill>
                  <a:prstClr val="black"/>
                </a:solidFill>
                <a:latin typeface="Franklin Gothic Book"/>
              </a:rPr>
              <a:t>Estándares Básicos.</a:t>
            </a:r>
            <a:br>
              <a:rPr lang="es-CO" sz="2400" cap="none" dirty="0">
                <a:ln>
                  <a:noFill/>
                </a:ln>
                <a:solidFill>
                  <a:prstClr val="black"/>
                </a:solidFill>
                <a:latin typeface="Franklin Gothic Book"/>
              </a:rPr>
            </a:br>
            <a:r>
              <a:rPr lang="es-CO" sz="2400" cap="none" dirty="0">
                <a:ln>
                  <a:noFill/>
                </a:ln>
                <a:solidFill>
                  <a:prstClr val="black"/>
                </a:solidFill>
                <a:latin typeface="Franklin Gothic Book"/>
              </a:rPr>
              <a:t>Derechos Básicos De Aprendizaje.</a:t>
            </a:r>
            <a:endParaRPr lang="es-CO" dirty="0"/>
          </a:p>
        </p:txBody>
      </p:sp>
      <p:sp>
        <p:nvSpPr>
          <p:cNvPr id="3" name="Marcador de contenido 2"/>
          <p:cNvSpPr>
            <a:spLocks noGrp="1"/>
          </p:cNvSpPr>
          <p:nvPr>
            <p:ph idx="1"/>
          </p:nvPr>
        </p:nvSpPr>
        <p:spPr/>
        <p:txBody>
          <a:bodyPr/>
          <a:lstStyle/>
          <a:p>
            <a:pPr marL="0" lvl="0" indent="0" defTabSz="914400">
              <a:spcBef>
                <a:spcPts val="0"/>
              </a:spcBef>
              <a:spcAft>
                <a:spcPts val="0"/>
              </a:spcAft>
              <a:buClrTx/>
              <a:buSzTx/>
              <a:buNone/>
            </a:pPr>
            <a:r>
              <a:rPr lang="es-CO" sz="2800" b="1" dirty="0">
                <a:solidFill>
                  <a:srgbClr val="C17529">
                    <a:lumMod val="50000"/>
                  </a:srgbClr>
                </a:solidFill>
                <a:latin typeface="Franklin Gothic Book"/>
              </a:rPr>
              <a:t>GESTIÓN ACADÉMICA </a:t>
            </a:r>
            <a:endParaRPr lang="es-CO" sz="2800" dirty="0">
              <a:solidFill>
                <a:prstClr val="black"/>
              </a:solidFill>
              <a:latin typeface="Franklin Gothic Book"/>
            </a:endParaRPr>
          </a:p>
          <a:p>
            <a:endParaRPr lang="es-CO" dirty="0"/>
          </a:p>
        </p:txBody>
      </p:sp>
    </p:spTree>
    <p:extLst>
      <p:ext uri="{BB962C8B-B14F-4D97-AF65-F5344CB8AC3E}">
        <p14:creationId xmlns:p14="http://schemas.microsoft.com/office/powerpoint/2010/main" val="876524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84212" y="2472744"/>
            <a:ext cx="8534400" cy="3521655"/>
          </a:xfrm>
        </p:spPr>
        <p:txBody>
          <a:bodyPr>
            <a:normAutofit fontScale="90000"/>
          </a:bodyPr>
          <a:lstStyle/>
          <a:p>
            <a:pPr lvl="0" defTabSz="914400">
              <a:spcBef>
                <a:spcPts val="0"/>
              </a:spcBef>
            </a:pPr>
            <a:r>
              <a:rPr lang="es-CO" sz="2400" cap="none" dirty="0">
                <a:ln>
                  <a:noFill/>
                </a:ln>
                <a:solidFill>
                  <a:prstClr val="black"/>
                </a:solidFill>
                <a:latin typeface="Arial" pitchFamily="34" charset="0"/>
                <a:cs typeface="Arial" pitchFamily="34" charset="0"/>
              </a:rPr>
              <a:t>Los planes de estudios se elaboran teniendo en cuenta los siguientes parámetros:</a:t>
            </a:r>
            <a:br>
              <a:rPr lang="es-CO" sz="2400" cap="none" dirty="0">
                <a:ln>
                  <a:noFill/>
                </a:ln>
                <a:solidFill>
                  <a:prstClr val="black"/>
                </a:solidFill>
                <a:latin typeface="Arial" pitchFamily="34" charset="0"/>
                <a:cs typeface="Arial" pitchFamily="34" charset="0"/>
              </a:rPr>
            </a:br>
            <a:br>
              <a:rPr lang="es-CO" sz="2400" cap="none" dirty="0">
                <a:ln>
                  <a:noFill/>
                </a:ln>
                <a:solidFill>
                  <a:prstClr val="black"/>
                </a:solidFill>
                <a:latin typeface="Arial" pitchFamily="34" charset="0"/>
                <a:cs typeface="Arial" pitchFamily="34" charset="0"/>
              </a:rPr>
            </a:br>
            <a:r>
              <a:rPr lang="es-CO" sz="2400" cap="none" dirty="0">
                <a:ln>
                  <a:noFill/>
                </a:ln>
                <a:solidFill>
                  <a:prstClr val="black"/>
                </a:solidFill>
                <a:latin typeface="Arial" pitchFamily="34" charset="0"/>
                <a:cs typeface="Arial" pitchFamily="34" charset="0"/>
              </a:rPr>
              <a:t> Estándares, Competencias, contenidos, logros, indicadores de logros, estrategias, evaluación, derechos básicos de aprendizaje y Lineamientos curriculares. En cada una de las áreas se especifica el quehacer planteado para todos los niveles desde la educación preescolar hasta la media.</a:t>
            </a:r>
            <a:br>
              <a:rPr lang="es-CO" sz="2400" cap="none" dirty="0">
                <a:ln>
                  <a:noFill/>
                </a:ln>
                <a:solidFill>
                  <a:prstClr val="black"/>
                </a:solidFill>
                <a:latin typeface="Arial" pitchFamily="34" charset="0"/>
                <a:cs typeface="Arial" pitchFamily="34" charset="0"/>
              </a:rPr>
            </a:br>
            <a:br>
              <a:rPr lang="es-ES" sz="2400" cap="none" dirty="0">
                <a:ln>
                  <a:noFill/>
                </a:ln>
                <a:solidFill>
                  <a:prstClr val="black"/>
                </a:solidFill>
                <a:latin typeface="Calibri"/>
              </a:rPr>
            </a:br>
            <a:endParaRPr lang="es-CO" dirty="0"/>
          </a:p>
        </p:txBody>
      </p:sp>
      <p:sp>
        <p:nvSpPr>
          <p:cNvPr id="3" name="Marcador de contenido 2"/>
          <p:cNvSpPr>
            <a:spLocks noGrp="1"/>
          </p:cNvSpPr>
          <p:nvPr>
            <p:ph idx="1"/>
          </p:nvPr>
        </p:nvSpPr>
        <p:spPr>
          <a:xfrm>
            <a:off x="283335" y="0"/>
            <a:ext cx="11256135" cy="4301067"/>
          </a:xfrm>
        </p:spPr>
        <p:txBody>
          <a:bodyPr/>
          <a:lstStyle/>
          <a:p>
            <a:r>
              <a:rPr lang="es-CO" sz="4400" b="1" dirty="0">
                <a:solidFill>
                  <a:prstClr val="black"/>
                </a:solidFill>
                <a:latin typeface="Arial" pitchFamily="34" charset="0"/>
                <a:cs typeface="Arial" pitchFamily="34" charset="0"/>
              </a:rPr>
              <a:t>PLANES DE ESTUDIO</a:t>
            </a:r>
            <a:endParaRPr lang="es-CO" dirty="0"/>
          </a:p>
        </p:txBody>
      </p:sp>
    </p:spTree>
    <p:extLst>
      <p:ext uri="{BB962C8B-B14F-4D97-AF65-F5344CB8AC3E}">
        <p14:creationId xmlns:p14="http://schemas.microsoft.com/office/powerpoint/2010/main" val="1736576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84212" y="1558344"/>
            <a:ext cx="8534400" cy="4436056"/>
          </a:xfrm>
        </p:spPr>
        <p:txBody>
          <a:bodyPr>
            <a:normAutofit/>
          </a:bodyPr>
          <a:lstStyle/>
          <a:p>
            <a:pPr lvl="0">
              <a:lnSpc>
                <a:spcPct val="107000"/>
              </a:lnSpc>
              <a:spcBef>
                <a:spcPts val="0"/>
              </a:spcBef>
              <a:spcAft>
                <a:spcPts val="800"/>
              </a:spcAft>
            </a:pPr>
            <a:r>
              <a:rPr lang="es-CO" sz="1800" b="1" cap="none" dirty="0">
                <a:ln>
                  <a:noFill/>
                </a:ln>
                <a:solidFill>
                  <a:prstClr val="black"/>
                </a:solidFill>
                <a:latin typeface="Arial" panose="020B0604020202020204" pitchFamily="34" charset="0"/>
                <a:ea typeface="Calibri" panose="020F0502020204030204" pitchFamily="34" charset="0"/>
                <a:cs typeface="Times New Roman" panose="02020603050405020304" pitchFamily="18" charset="0"/>
              </a:rPr>
              <a:t>Teniendo en cuenta las circulares 020 del 16 de Marzo de 2020 y la directiva Ministerial N° 05 del 25 de Marzo de 2020, expedidas por el Ministerio de Educación Nacional y  la circular número 69 de Secretaria Municipal de Sincelejo del 17 de Noviembre de 2020,se realizaron ajustes transitorios al PEI (flexibilización del currículo, plan de estudios, Sistema Institucional de Evaluación de los estudiantes-SIEE, Manual de Convivencia, proyectos transversales, formatos de comisiones de evaluación y estrategias pedagógicas.</a:t>
            </a:r>
            <a:br>
              <a:rPr lang="es-CO" sz="1800" b="1" cap="none" dirty="0">
                <a:ln>
                  <a:noFill/>
                </a:ln>
                <a:solidFill>
                  <a:prstClr val="black"/>
                </a:solidFill>
                <a:latin typeface="Arial" panose="020B0604020202020204" pitchFamily="34" charset="0"/>
                <a:ea typeface="Calibri" panose="020F0502020204030204" pitchFamily="34" charset="0"/>
                <a:cs typeface="Times New Roman" panose="02020603050405020304" pitchFamily="18" charset="0"/>
              </a:rPr>
            </a:br>
            <a:br>
              <a:rPr lang="es-CO" sz="1800" b="1" cap="none" dirty="0">
                <a:ln>
                  <a:noFill/>
                </a:ln>
                <a:solidFill>
                  <a:prstClr val="black"/>
                </a:solidFill>
                <a:latin typeface="Arial" panose="020B0604020202020204" pitchFamily="34" charset="0"/>
                <a:ea typeface="Calibri" panose="020F0502020204030204" pitchFamily="34" charset="0"/>
                <a:cs typeface="Times New Roman" panose="02020603050405020304" pitchFamily="18" charset="0"/>
              </a:rPr>
            </a:br>
            <a:r>
              <a:rPr lang="es-ES" sz="1800" b="1" cap="none" dirty="0">
                <a:ln>
                  <a:noFill/>
                </a:ln>
                <a:solidFill>
                  <a:prstClr val="black"/>
                </a:solidFill>
                <a:latin typeface="Arial" panose="020B0604020202020204" pitchFamily="34" charset="0"/>
                <a:ea typeface="Calibri" panose="020F0502020204030204" pitchFamily="34" charset="0"/>
                <a:cs typeface="Times New Roman" panose="02020603050405020304" pitchFamily="18" charset="0"/>
              </a:rPr>
              <a:t>Asimismo cabe resaltar la colaboración y el acompañamiento de los padres de familia en la educación remota desde casa, utilizando herramientas tecnológicas como grupos de </a:t>
            </a:r>
            <a:r>
              <a:rPr lang="es-ES" sz="1800" b="1" cap="none" dirty="0" err="1">
                <a:ln>
                  <a:noFill/>
                </a:ln>
                <a:solidFill>
                  <a:prstClr val="black"/>
                </a:solidFill>
                <a:latin typeface="Arial" panose="020B0604020202020204" pitchFamily="34" charset="0"/>
                <a:ea typeface="Calibri" panose="020F0502020204030204" pitchFamily="34" charset="0"/>
                <a:cs typeface="Times New Roman" panose="02020603050405020304" pitchFamily="18" charset="0"/>
              </a:rPr>
              <a:t>whatsapp</a:t>
            </a:r>
            <a:r>
              <a:rPr lang="es-ES" sz="1800" b="1" cap="none" dirty="0">
                <a:ln>
                  <a:noFill/>
                </a:ln>
                <a:solidFill>
                  <a:prstClr val="black"/>
                </a:solidFill>
                <a:latin typeface="Arial" panose="020B0604020202020204" pitchFamily="34" charset="0"/>
                <a:ea typeface="Calibri" panose="020F0502020204030204" pitchFamily="34" charset="0"/>
                <a:cs typeface="Times New Roman" panose="02020603050405020304" pitchFamily="18" charset="0"/>
              </a:rPr>
              <a:t>, llamadas telefónicas, plataformas , desarrollo de guías físicas y virtuales, entre otros.</a:t>
            </a:r>
            <a:br>
              <a:rPr lang="es-ES" sz="1800" b="1" cap="none" dirty="0">
                <a:ln>
                  <a:noFill/>
                </a:ln>
                <a:solidFill>
                  <a:prstClr val="black"/>
                </a:solidFill>
                <a:latin typeface="Arial" panose="020B0604020202020204" pitchFamily="34" charset="0"/>
                <a:ea typeface="Calibri" panose="020F0502020204030204" pitchFamily="34" charset="0"/>
                <a:cs typeface="Times New Roman" panose="02020603050405020304" pitchFamily="18" charset="0"/>
              </a:rPr>
            </a:br>
            <a:endParaRPr lang="es-CO" sz="1800" b="1" cap="none" dirty="0">
              <a:ln>
                <a:noFill/>
              </a:ln>
              <a:solidFill>
                <a:prstClr val="black"/>
              </a:solidFill>
              <a:latin typeface="Arial" panose="020B0604020202020204" pitchFamily="34" charset="0"/>
              <a:ea typeface="Calibri" panose="020F0502020204030204" pitchFamily="34" charset="0"/>
              <a:cs typeface="Times New Roman" panose="02020603050405020304" pitchFamily="18" charset="0"/>
            </a:endParaRPr>
          </a:p>
        </p:txBody>
      </p:sp>
      <p:sp>
        <p:nvSpPr>
          <p:cNvPr id="3" name="Marcador de contenido 2"/>
          <p:cNvSpPr>
            <a:spLocks noGrp="1"/>
          </p:cNvSpPr>
          <p:nvPr>
            <p:ph idx="1"/>
          </p:nvPr>
        </p:nvSpPr>
        <p:spPr>
          <a:xfrm>
            <a:off x="684212" y="685800"/>
            <a:ext cx="8534400" cy="1477851"/>
          </a:xfrm>
        </p:spPr>
        <p:txBody>
          <a:bodyPr/>
          <a:lstStyle/>
          <a:p>
            <a:pPr marL="0" lvl="0" indent="0">
              <a:lnSpc>
                <a:spcPct val="107000"/>
              </a:lnSpc>
              <a:spcBef>
                <a:spcPts val="0"/>
              </a:spcBef>
              <a:spcAft>
                <a:spcPts val="800"/>
              </a:spcAft>
              <a:buClrTx/>
              <a:buSzTx/>
              <a:buNone/>
            </a:pPr>
            <a:r>
              <a:rPr lang="es-CO" sz="1800" b="1" dirty="0">
                <a:solidFill>
                  <a:prstClr val="black"/>
                </a:solidFill>
                <a:latin typeface="Arial" panose="020B0604020202020204" pitchFamily="34" charset="0"/>
                <a:ea typeface="Calibri" panose="020F0502020204030204" pitchFamily="34" charset="0"/>
                <a:cs typeface="Times New Roman" panose="02020603050405020304" pitchFamily="18" charset="0"/>
              </a:rPr>
              <a:t>ESTRATEGIAS IMPLEMENTADAS EN EL ESTABLECIMIENTO EDUCATIVO  ATENDIENDO LA EMERGENCIA SANITARIA GENERADA POR EL COVID-19</a:t>
            </a:r>
          </a:p>
          <a:p>
            <a:endParaRPr lang="es-CO" dirty="0"/>
          </a:p>
        </p:txBody>
      </p:sp>
    </p:spTree>
    <p:extLst>
      <p:ext uri="{BB962C8B-B14F-4D97-AF65-F5344CB8AC3E}">
        <p14:creationId xmlns:p14="http://schemas.microsoft.com/office/powerpoint/2010/main" val="2841813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p:nvPr/>
        </p:nvPicPr>
        <p:blipFill rotWithShape="1">
          <a:blip r:embed="rId2"/>
          <a:srcRect l="22026" t="31684" r="42450" b="31803"/>
          <a:stretch/>
        </p:blipFill>
        <p:spPr bwMode="auto">
          <a:xfrm>
            <a:off x="864523" y="415636"/>
            <a:ext cx="9235441" cy="516220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484601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48000" y="1997839"/>
            <a:ext cx="6096000" cy="2862322"/>
          </a:xfrm>
          <a:prstGeom prst="rect">
            <a:avLst/>
          </a:prstGeom>
        </p:spPr>
        <p:txBody>
          <a:bodyPr>
            <a:spAutoFit/>
          </a:bodyPr>
          <a:lstStyle/>
          <a:p>
            <a:pPr lvl="0"/>
            <a:r>
              <a:rPr lang="es-CO" sz="6000" dirty="0">
                <a:solidFill>
                  <a:prstClr val="white"/>
                </a:solidFill>
              </a:rPr>
              <a:t>RESULTADOS DE PRUEBA SABER 11º - 2020</a:t>
            </a:r>
          </a:p>
        </p:txBody>
      </p:sp>
    </p:spTree>
    <p:extLst>
      <p:ext uri="{BB962C8B-B14F-4D97-AF65-F5344CB8AC3E}">
        <p14:creationId xmlns:p14="http://schemas.microsoft.com/office/powerpoint/2010/main" val="1629166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2643499815"/>
              </p:ext>
            </p:extLst>
          </p:nvPr>
        </p:nvGraphicFramePr>
        <p:xfrm>
          <a:off x="684213" y="685800"/>
          <a:ext cx="10868136" cy="5000625"/>
        </p:xfrm>
        <a:graphic>
          <a:graphicData uri="http://schemas.openxmlformats.org/drawingml/2006/table">
            <a:tbl>
              <a:tblPr>
                <a:tableStyleId>{5C22544A-7EE6-4342-B048-85BDC9FD1C3A}</a:tableStyleId>
              </a:tblPr>
              <a:tblGrid>
                <a:gridCol w="4545953">
                  <a:extLst>
                    <a:ext uri="{9D8B030D-6E8A-4147-A177-3AD203B41FA5}">
                      <a16:colId xmlns:a16="http://schemas.microsoft.com/office/drawing/2014/main" val="20000"/>
                    </a:ext>
                  </a:extLst>
                </a:gridCol>
                <a:gridCol w="3070773">
                  <a:extLst>
                    <a:ext uri="{9D8B030D-6E8A-4147-A177-3AD203B41FA5}">
                      <a16:colId xmlns:a16="http://schemas.microsoft.com/office/drawing/2014/main" val="20001"/>
                    </a:ext>
                  </a:extLst>
                </a:gridCol>
                <a:gridCol w="3251410">
                  <a:extLst>
                    <a:ext uri="{9D8B030D-6E8A-4147-A177-3AD203B41FA5}">
                      <a16:colId xmlns:a16="http://schemas.microsoft.com/office/drawing/2014/main" val="20002"/>
                    </a:ext>
                  </a:extLst>
                </a:gridCol>
              </a:tblGrid>
              <a:tr h="644236">
                <a:tc gridSpan="3">
                  <a:txBody>
                    <a:bodyPr/>
                    <a:lstStyle/>
                    <a:p>
                      <a:pPr algn="ctr" fontAlgn="b"/>
                      <a:r>
                        <a:rPr lang="es-MX" sz="3200" b="1" u="none" strike="noStrike" dirty="0">
                          <a:effectLst/>
                        </a:rPr>
                        <a:t>PROMEDIO DEL PUNTAJE GLOBAL Y DESVIACIÓN ESTANDAR</a:t>
                      </a:r>
                      <a:endParaRPr lang="es-MX" sz="3200" b="1"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22119">
                <a:tc>
                  <a:txBody>
                    <a:bodyPr/>
                    <a:lstStyle/>
                    <a:p>
                      <a:pPr algn="ctr" fontAlgn="b"/>
                      <a:r>
                        <a:rPr lang="en-US" sz="2800" b="1" u="none" strike="noStrike" dirty="0">
                          <a:effectLst/>
                        </a:rPr>
                        <a:t>AÑO</a:t>
                      </a:r>
                      <a:endParaRPr lang="en-US" sz="28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800" b="1" u="none" strike="noStrike" dirty="0">
                          <a:effectLst/>
                        </a:rPr>
                        <a:t>PROMEDIO</a:t>
                      </a:r>
                      <a:endParaRPr lang="en-US" sz="28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800" b="1" u="none" strike="noStrike" dirty="0">
                          <a:effectLst/>
                        </a:rPr>
                        <a:t>DESVIACIÓN</a:t>
                      </a:r>
                      <a:endParaRPr lang="en-US" sz="28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1"/>
                  </a:ext>
                </a:extLst>
              </a:tr>
              <a:tr h="1009757">
                <a:tc>
                  <a:txBody>
                    <a:bodyPr/>
                    <a:lstStyle/>
                    <a:p>
                      <a:pPr algn="ctr" fontAlgn="ctr"/>
                      <a:r>
                        <a:rPr lang="en-US" sz="2800" u="none" strike="noStrike" dirty="0">
                          <a:effectLst/>
                        </a:rPr>
                        <a:t>2019</a:t>
                      </a:r>
                      <a:endParaRPr lang="en-US" sz="2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800" u="none" strike="noStrike" dirty="0">
                          <a:effectLst/>
                        </a:rPr>
                        <a:t>228</a:t>
                      </a:r>
                      <a:endParaRPr lang="en-US" sz="2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800" u="none" strike="noStrike">
                          <a:effectLst/>
                        </a:rPr>
                        <a:t>37</a:t>
                      </a:r>
                      <a:endParaRPr lang="en-US" sz="28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02"/>
                  </a:ext>
                </a:extLst>
              </a:tr>
              <a:tr h="2569738">
                <a:tc>
                  <a:txBody>
                    <a:bodyPr/>
                    <a:lstStyle/>
                    <a:p>
                      <a:pPr algn="ctr" fontAlgn="ctr"/>
                      <a:r>
                        <a:rPr lang="en-US" sz="2800" u="none" strike="noStrike" dirty="0">
                          <a:effectLst/>
                        </a:rPr>
                        <a:t>2020</a:t>
                      </a:r>
                      <a:endParaRPr lang="en-US" sz="2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800" u="none" strike="noStrike" dirty="0">
                          <a:effectLst/>
                        </a:rPr>
                        <a:t>222</a:t>
                      </a:r>
                      <a:endParaRPr lang="en-US" sz="2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2800" u="none" strike="noStrike" dirty="0">
                          <a:effectLst/>
                        </a:rPr>
                        <a:t>32</a:t>
                      </a:r>
                      <a:endParaRPr lang="en-US" sz="28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075460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1617268939"/>
              </p:ext>
            </p:extLst>
          </p:nvPr>
        </p:nvGraphicFramePr>
        <p:xfrm>
          <a:off x="684213" y="685800"/>
          <a:ext cx="10829499" cy="5470303"/>
        </p:xfrm>
        <a:graphic>
          <a:graphicData uri="http://schemas.openxmlformats.org/drawingml/2006/table">
            <a:tbl>
              <a:tblPr>
                <a:tableStyleId>{5C22544A-7EE6-4342-B048-85BDC9FD1C3A}</a:tableStyleId>
              </a:tblPr>
              <a:tblGrid>
                <a:gridCol w="2686619">
                  <a:extLst>
                    <a:ext uri="{9D8B030D-6E8A-4147-A177-3AD203B41FA5}">
                      <a16:colId xmlns:a16="http://schemas.microsoft.com/office/drawing/2014/main" val="20000"/>
                    </a:ext>
                  </a:extLst>
                </a:gridCol>
                <a:gridCol w="1826662">
                  <a:extLst>
                    <a:ext uri="{9D8B030D-6E8A-4147-A177-3AD203B41FA5}">
                      <a16:colId xmlns:a16="http://schemas.microsoft.com/office/drawing/2014/main" val="20001"/>
                    </a:ext>
                  </a:extLst>
                </a:gridCol>
                <a:gridCol w="1921554">
                  <a:extLst>
                    <a:ext uri="{9D8B030D-6E8A-4147-A177-3AD203B41FA5}">
                      <a16:colId xmlns:a16="http://schemas.microsoft.com/office/drawing/2014/main" val="20002"/>
                    </a:ext>
                  </a:extLst>
                </a:gridCol>
                <a:gridCol w="1547918">
                  <a:extLst>
                    <a:ext uri="{9D8B030D-6E8A-4147-A177-3AD203B41FA5}">
                      <a16:colId xmlns:a16="http://schemas.microsoft.com/office/drawing/2014/main" val="20003"/>
                    </a:ext>
                  </a:extLst>
                </a:gridCol>
                <a:gridCol w="1423373">
                  <a:extLst>
                    <a:ext uri="{9D8B030D-6E8A-4147-A177-3AD203B41FA5}">
                      <a16:colId xmlns:a16="http://schemas.microsoft.com/office/drawing/2014/main" val="20004"/>
                    </a:ext>
                  </a:extLst>
                </a:gridCol>
                <a:gridCol w="1423373">
                  <a:extLst>
                    <a:ext uri="{9D8B030D-6E8A-4147-A177-3AD203B41FA5}">
                      <a16:colId xmlns:a16="http://schemas.microsoft.com/office/drawing/2014/main" val="20005"/>
                    </a:ext>
                  </a:extLst>
                </a:gridCol>
              </a:tblGrid>
              <a:tr h="653592">
                <a:tc gridSpan="6">
                  <a:txBody>
                    <a:bodyPr/>
                    <a:lstStyle/>
                    <a:p>
                      <a:pPr algn="ctr" fontAlgn="b"/>
                      <a:r>
                        <a:rPr lang="es-MX" sz="2800" u="none" strike="noStrike" dirty="0">
                          <a:effectLst/>
                        </a:rPr>
                        <a:t>COMPARACIÓN DE LOS PROMEDIOS POR ÁREA EVALUADA</a:t>
                      </a:r>
                      <a:endParaRPr lang="es-MX" sz="2800" b="1"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443701">
                <a:tc>
                  <a:txBody>
                    <a:bodyPr/>
                    <a:lstStyle/>
                    <a:p>
                      <a:pPr algn="ctr" fontAlgn="ctr"/>
                      <a:r>
                        <a:rPr lang="en-US" sz="1800" b="1" u="none" strike="noStrike" dirty="0" err="1">
                          <a:effectLst/>
                        </a:rPr>
                        <a:t>Pais</a:t>
                      </a:r>
                      <a:r>
                        <a:rPr lang="en-US" sz="1800" b="1" u="none" strike="noStrike" dirty="0">
                          <a:effectLst/>
                        </a:rPr>
                        <a:t>/ ETC / Sector</a:t>
                      </a:r>
                      <a:endParaRPr lang="en-US" sz="1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800" b="1" u="none" strike="noStrike" dirty="0" err="1">
                          <a:effectLst/>
                        </a:rPr>
                        <a:t>Lectura</a:t>
                      </a:r>
                      <a:r>
                        <a:rPr lang="en-US" sz="1800" b="1" u="none" strike="noStrike" dirty="0">
                          <a:effectLst/>
                        </a:rPr>
                        <a:t> </a:t>
                      </a:r>
                      <a:r>
                        <a:rPr lang="en-US" sz="1800" b="1" u="none" strike="noStrike" dirty="0" err="1">
                          <a:effectLst/>
                        </a:rPr>
                        <a:t>Crítica</a:t>
                      </a:r>
                      <a:endParaRPr lang="en-US"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b="1" u="none" strike="noStrike" dirty="0">
                          <a:effectLst/>
                        </a:rPr>
                        <a:t> </a:t>
                      </a:r>
                      <a:r>
                        <a:rPr lang="en-US" sz="1800" b="1" u="none" strike="noStrike" dirty="0" err="1">
                          <a:effectLst/>
                        </a:rPr>
                        <a:t>Matemáticas</a:t>
                      </a:r>
                      <a:r>
                        <a:rPr lang="en-US" sz="1800" b="1" u="none" strike="noStrike" dirty="0">
                          <a:effectLst/>
                        </a:rPr>
                        <a:t> </a:t>
                      </a:r>
                      <a:endParaRPr lang="en-US"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b="1" u="none" strike="noStrike" dirty="0" err="1">
                          <a:effectLst/>
                        </a:rPr>
                        <a:t>Sociales</a:t>
                      </a:r>
                      <a:r>
                        <a:rPr lang="en-US" sz="1800" b="1" u="none" strike="noStrike" dirty="0">
                          <a:effectLst/>
                        </a:rPr>
                        <a:t> y </a:t>
                      </a:r>
                      <a:r>
                        <a:rPr lang="en-US" sz="1800" b="1" u="none" strike="noStrike" dirty="0" err="1">
                          <a:effectLst/>
                        </a:rPr>
                        <a:t>Ciudadania</a:t>
                      </a:r>
                      <a:endParaRPr lang="en-US"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ctr"/>
                      <a:r>
                        <a:rPr lang="en-US" sz="1800" b="1" u="none" strike="noStrike" dirty="0" err="1">
                          <a:effectLst/>
                        </a:rPr>
                        <a:t>Naurales</a:t>
                      </a:r>
                      <a:endParaRPr lang="en-US" sz="1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800" b="1" u="none" strike="noStrike" dirty="0" err="1">
                          <a:effectLst/>
                        </a:rPr>
                        <a:t>Inglés</a:t>
                      </a:r>
                      <a:endParaRPr lang="en-US" sz="18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01"/>
                  </a:ext>
                </a:extLst>
              </a:tr>
              <a:tr h="492731">
                <a:tc>
                  <a:txBody>
                    <a:bodyPr/>
                    <a:lstStyle/>
                    <a:p>
                      <a:pPr algn="l" fontAlgn="b"/>
                      <a:r>
                        <a:rPr lang="en-US" sz="1400" u="none" strike="noStrike" dirty="0">
                          <a:effectLst/>
                        </a:rPr>
                        <a:t>COLOMBIA</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53</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52</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49</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49</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48</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2"/>
                  </a:ext>
                </a:extLst>
              </a:tr>
              <a:tr h="544310">
                <a:tc>
                  <a:txBody>
                    <a:bodyPr/>
                    <a:lstStyle/>
                    <a:p>
                      <a:pPr algn="l" fontAlgn="b"/>
                      <a:r>
                        <a:rPr lang="en-US" sz="1400" u="none" strike="noStrike" dirty="0">
                          <a:effectLst/>
                        </a:rPr>
                        <a:t>SINCELEJO</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54</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53</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50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50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48</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3"/>
                  </a:ext>
                </a:extLst>
              </a:tr>
              <a:tr h="572899">
                <a:tc>
                  <a:txBody>
                    <a:bodyPr/>
                    <a:lstStyle/>
                    <a:p>
                      <a:pPr algn="l" fontAlgn="b"/>
                      <a:r>
                        <a:rPr lang="en-US" sz="1400" u="none" strike="noStrike" dirty="0">
                          <a:effectLst/>
                        </a:rPr>
                        <a:t>IE. OFICIALES SINCELEJO</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54</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52</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49</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49</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47</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4"/>
                  </a:ext>
                </a:extLst>
              </a:tr>
              <a:tr h="647624">
                <a:tc>
                  <a:txBody>
                    <a:bodyPr/>
                    <a:lstStyle/>
                    <a:p>
                      <a:pPr algn="l" fontAlgn="b"/>
                      <a:r>
                        <a:rPr lang="en-US" sz="1400" u="none" strike="noStrike" dirty="0">
                          <a:effectLst/>
                        </a:rPr>
                        <a:t>IE. RURALES SINCELEJO</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47</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45</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41</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44</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41</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5"/>
                  </a:ext>
                </a:extLst>
              </a:tr>
              <a:tr h="622715">
                <a:tc>
                  <a:txBody>
                    <a:bodyPr/>
                    <a:lstStyle/>
                    <a:p>
                      <a:pPr algn="l" fontAlgn="b"/>
                      <a:r>
                        <a:rPr lang="en-US" sz="1400" u="none" strike="noStrike" dirty="0">
                          <a:effectLst/>
                        </a:rPr>
                        <a:t>PRIVADOS SINCELEJO</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59</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59</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56</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57</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56</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6"/>
                  </a:ext>
                </a:extLst>
              </a:tr>
              <a:tr h="492731">
                <a:tc>
                  <a:txBody>
                    <a:bodyPr/>
                    <a:lstStyle/>
                    <a:p>
                      <a:pPr algn="l" fontAlgn="b"/>
                      <a:r>
                        <a:rPr lang="en-US" sz="1400" b="1" u="none" strike="noStrike" dirty="0">
                          <a:effectLst/>
                        </a:rPr>
                        <a:t>IE. LA ARENA</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1" u="none" strike="noStrike" dirty="0">
                          <a:effectLst/>
                        </a:rPr>
                        <a:t>47</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1" u="none" strike="noStrike" dirty="0">
                          <a:effectLst/>
                        </a:rPr>
                        <a:t>48</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1" u="none" strike="noStrike" dirty="0">
                          <a:effectLst/>
                        </a:rPr>
                        <a:t>40</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1" u="none" strike="noStrike" dirty="0">
                          <a:effectLst/>
                        </a:rPr>
                        <a:t>45</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1" u="none" strike="noStrike" dirty="0">
                          <a:effectLst/>
                        </a:rPr>
                        <a:t>41</a:t>
                      </a:r>
                      <a:endParaRPr lang="en-US" sz="14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201737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48000" y="1659285"/>
            <a:ext cx="6096000" cy="4401205"/>
          </a:xfrm>
          <a:prstGeom prst="rect">
            <a:avLst/>
          </a:prstGeom>
        </p:spPr>
        <p:txBody>
          <a:bodyPr>
            <a:spAutoFit/>
          </a:bodyPr>
          <a:lstStyle/>
          <a:p>
            <a:pPr lvl="0" defTabSz="914400"/>
            <a:r>
              <a:rPr lang="es-ES" sz="2800" dirty="0">
                <a:solidFill>
                  <a:prstClr val="black"/>
                </a:solidFill>
                <a:latin typeface="Franklin Gothic Book"/>
              </a:rPr>
              <a:t>PROYECCIONES</a:t>
            </a:r>
          </a:p>
          <a:p>
            <a:pPr marL="285750" lvl="0" indent="-285750" defTabSz="914400">
              <a:buFont typeface="Wingdings" pitchFamily="2" charset="2"/>
              <a:buChar char="v"/>
            </a:pPr>
            <a:endParaRPr lang="es-ES" sz="2800" dirty="0">
              <a:solidFill>
                <a:prstClr val="black"/>
              </a:solidFill>
              <a:latin typeface="Franklin Gothic Book"/>
            </a:endParaRPr>
          </a:p>
          <a:p>
            <a:pPr marL="285750" lvl="0" indent="-285750" defTabSz="914400">
              <a:buFont typeface="Wingdings" pitchFamily="2" charset="2"/>
              <a:buChar char="v"/>
            </a:pPr>
            <a:r>
              <a:rPr lang="es-ES" sz="2800" dirty="0">
                <a:solidFill>
                  <a:prstClr val="black"/>
                </a:solidFill>
                <a:latin typeface="Franklin Gothic Book"/>
              </a:rPr>
              <a:t>Invitar a los padres de familia a continuar con la misma responsabilidad y energía en los procesos educativos de sus hijos</a:t>
            </a:r>
          </a:p>
          <a:p>
            <a:pPr lvl="0" defTabSz="914400"/>
            <a:endParaRPr lang="es-CO" sz="2800" dirty="0">
              <a:solidFill>
                <a:prstClr val="black"/>
              </a:solidFill>
              <a:latin typeface="Franklin Gothic Book"/>
            </a:endParaRPr>
          </a:p>
          <a:p>
            <a:pPr marL="285750" lvl="0" indent="-285750" defTabSz="914400">
              <a:buFont typeface="Wingdings" pitchFamily="2" charset="2"/>
              <a:buChar char="v"/>
            </a:pPr>
            <a:r>
              <a:rPr lang="es-CO" sz="2800" dirty="0">
                <a:solidFill>
                  <a:prstClr val="black"/>
                </a:solidFill>
                <a:latin typeface="Franklin Gothic Book"/>
              </a:rPr>
              <a:t>Establecer acciones que permitan mejorar los resultados prueba saber 11°</a:t>
            </a:r>
          </a:p>
        </p:txBody>
      </p:sp>
    </p:spTree>
    <p:extLst>
      <p:ext uri="{BB962C8B-B14F-4D97-AF65-F5344CB8AC3E}">
        <p14:creationId xmlns:p14="http://schemas.microsoft.com/office/powerpoint/2010/main" val="3758109545"/>
      </p:ext>
    </p:extLst>
  </p:cSld>
  <p:clrMapOvr>
    <a:masterClrMapping/>
  </p:clrMapOvr>
</p:sld>
</file>

<file path=ppt/theme/theme1.xml><?xml version="1.0" encoding="utf-8"?>
<a:theme xmlns:a="http://schemas.openxmlformats.org/drawingml/2006/main" name="Sector">
  <a:themeElements>
    <a:clrScheme name="Slice">
      <a:dk1>
        <a:sysClr val="windowText" lastClr="000000"/>
      </a:dk1>
      <a:lt1>
        <a:sysClr val="window" lastClr="FFFFFF"/>
      </a:lt1>
      <a:dk2>
        <a:srgbClr val="537D0B"/>
      </a:dk2>
      <a:lt2>
        <a:srgbClr val="A9E257"/>
      </a:lt2>
      <a:accent1>
        <a:srgbClr val="38540A"/>
      </a:accent1>
      <a:accent2>
        <a:srgbClr val="31A274"/>
      </a:accent2>
      <a:accent3>
        <a:srgbClr val="236073"/>
      </a:accent3>
      <a:accent4>
        <a:srgbClr val="6C4D90"/>
      </a:accent4>
      <a:accent5>
        <a:srgbClr val="983C27"/>
      </a:accent5>
      <a:accent6>
        <a:srgbClr val="CD811F"/>
      </a:accent6>
      <a:hlink>
        <a:srgbClr val="293F06"/>
      </a:hlink>
      <a:folHlink>
        <a:srgbClr val="68883A"/>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9759155-7935-4C61-A06C-C04380D1B16E}"/>
    </a:ext>
  </a:extLst>
</a:theme>
</file>

<file path=docProps/app.xml><?xml version="1.0" encoding="utf-8"?>
<Properties xmlns="http://schemas.openxmlformats.org/officeDocument/2006/extended-properties" xmlns:vt="http://schemas.openxmlformats.org/officeDocument/2006/docPropsVTypes">
  <Template>Slice</Template>
  <TotalTime>193</TotalTime>
  <Words>434</Words>
  <Application>Microsoft Office PowerPoint</Application>
  <PresentationFormat>Panorámica</PresentationFormat>
  <Paragraphs>69</Paragraphs>
  <Slides>10</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Calibri</vt:lpstr>
      <vt:lpstr>Century Gothic</vt:lpstr>
      <vt:lpstr>Eras Demi ITC</vt:lpstr>
      <vt:lpstr>Franklin Gothic Book</vt:lpstr>
      <vt:lpstr>Wingdings</vt:lpstr>
      <vt:lpstr>Wingdings 3</vt:lpstr>
      <vt:lpstr>Sector</vt:lpstr>
      <vt:lpstr>INSTITUCIÓN EDUCATIVA TÉCNICO AGROPECUARIO LA ARENA  </vt:lpstr>
      <vt:lpstr>DISEÑO CURRICULAR  El diseño curricular de la Institución Educativa Técnico agropecuario La Arena se fundamenta en las siguientes normas:   Ley general de educación(Ley 115 de 1994) y su decreto reglamentario( 1860 de 1994) Resolución 2343(Lineamientos curriculares) Decreto 1290 de 2009  Decreto 593 de 2015 (Sistema de evaluación Municipal) Estándares Básicos. Derechos Básicos De Aprendizaje.</vt:lpstr>
      <vt:lpstr>Los planes de estudios se elaboran teniendo en cuenta los siguientes parámetros:   Estándares, Competencias, contenidos, logros, indicadores de logros, estrategias, evaluación, derechos básicos de aprendizaje y Lineamientos curriculares. En cada una de las áreas se especifica el quehacer planteado para todos los niveles desde la educación preescolar hasta la media.  </vt:lpstr>
      <vt:lpstr>Teniendo en cuenta las circulares 020 del 16 de Marzo de 2020 y la directiva Ministerial N° 05 del 25 de Marzo de 2020, expedidas por el Ministerio de Educación Nacional y  la circular número 69 de Secretaria Municipal de Sincelejo del 17 de Noviembre de 2020,se realizaron ajustes transitorios al PEI (flexibilización del currículo, plan de estudios, Sistema Institucional de Evaluación de los estudiantes-SIEE, Manual de Convivencia, proyectos transversales, formatos de comisiones de evaluación y estrategias pedagógicas.  Asimismo cabe resaltar la colaboración y el acompañamiento de los padres de familia en la educación remota desde casa, utilizando herramientas tecnológicas como grupos de whatsapp, llamadas telefónicas, plataformas , desarrollo de guías físicas y virtuales, entre otros. </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INSTITUCIÓN EDUCATIVA TÉCNICO AGROPECUARIO LA ARENA</dc:title>
  <dc:creator>HP</dc:creator>
  <cp:lastModifiedBy>ROSARIO TORRES CAMARGO</cp:lastModifiedBy>
  <cp:revision>16</cp:revision>
  <dcterms:created xsi:type="dcterms:W3CDTF">2021-03-07T21:55:23Z</dcterms:created>
  <dcterms:modified xsi:type="dcterms:W3CDTF">2021-03-09T16:29:59Z</dcterms:modified>
</cp:coreProperties>
</file>